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4"/>
  </p:notesMasterIdLst>
  <p:handoutMasterIdLst>
    <p:handoutMasterId r:id="rId35"/>
  </p:handoutMasterIdLst>
  <p:sldIdLst>
    <p:sldId id="259" r:id="rId4"/>
    <p:sldId id="284" r:id="rId5"/>
    <p:sldId id="288" r:id="rId6"/>
    <p:sldId id="285" r:id="rId7"/>
    <p:sldId id="286" r:id="rId8"/>
    <p:sldId id="287" r:id="rId9"/>
    <p:sldId id="289" r:id="rId10"/>
    <p:sldId id="290" r:id="rId11"/>
    <p:sldId id="291" r:id="rId12"/>
    <p:sldId id="292" r:id="rId13"/>
    <p:sldId id="293" r:id="rId14"/>
    <p:sldId id="294" r:id="rId15"/>
    <p:sldId id="295" r:id="rId16"/>
    <p:sldId id="296" r:id="rId17"/>
    <p:sldId id="298" r:id="rId18"/>
    <p:sldId id="297" r:id="rId19"/>
    <p:sldId id="299" r:id="rId20"/>
    <p:sldId id="300" r:id="rId21"/>
    <p:sldId id="301" r:id="rId22"/>
    <p:sldId id="302" r:id="rId23"/>
    <p:sldId id="303" r:id="rId24"/>
    <p:sldId id="304" r:id="rId25"/>
    <p:sldId id="312" r:id="rId26"/>
    <p:sldId id="305" r:id="rId27"/>
    <p:sldId id="306" r:id="rId28"/>
    <p:sldId id="307" r:id="rId29"/>
    <p:sldId id="308" r:id="rId30"/>
    <p:sldId id="309" r:id="rId31"/>
    <p:sldId id="310" r:id="rId32"/>
    <p:sldId id="31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86" autoAdjust="0"/>
    <p:restoredTop sz="80185" autoAdjust="0"/>
  </p:normalViewPr>
  <p:slideViewPr>
    <p:cSldViewPr>
      <p:cViewPr varScale="1">
        <p:scale>
          <a:sx n="60" d="100"/>
          <a:sy n="60" d="100"/>
        </p:scale>
        <p:origin x="126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Chapter 1: Internal Combustion Engines</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70AA52-41A4-42A6-830D-402F4D538757}" type="datetimeFigureOut">
              <a:rPr lang="en-US" smtClean="0"/>
              <a:t>12/1/2019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FF167D-0FD7-4CAA-9472-50F959B436D2}" type="slidenum">
              <a:rPr lang="en-US" smtClean="0"/>
              <a:t>‹#›</a:t>
            </a:fld>
            <a:endParaRPr lang="en-US"/>
          </a:p>
        </p:txBody>
      </p:sp>
    </p:spTree>
    <p:extLst>
      <p:ext uri="{BB962C8B-B14F-4D97-AF65-F5344CB8AC3E}">
        <p14:creationId xmlns:p14="http://schemas.microsoft.com/office/powerpoint/2010/main" val="184036271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Chapter 1: Internal Combustion Engines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91149C-747B-4C00-952A-C969EC71B79F}" type="datetimeFigureOut">
              <a:rPr lang="en-US" smtClean="0"/>
              <a:t>12/1/2019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481C9-C67F-4531-B093-8CF0D9012D4B}" type="slidenum">
              <a:rPr lang="en-US" smtClean="0"/>
              <a:t>‹#›</a:t>
            </a:fld>
            <a:endParaRPr lang="en-US"/>
          </a:p>
        </p:txBody>
      </p:sp>
    </p:spTree>
    <p:extLst>
      <p:ext uri="{BB962C8B-B14F-4D97-AF65-F5344CB8AC3E}">
        <p14:creationId xmlns:p14="http://schemas.microsoft.com/office/powerpoint/2010/main" val="240221909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e.wikipedia.org/wiki/Diagnostic_Trouble_Cod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smtClean="0">
                <a:solidFill>
                  <a:schemeClr val="tx1"/>
                </a:solidFill>
                <a:effectLst/>
                <a:latin typeface="+mn-lt"/>
                <a:ea typeface="+mn-ea"/>
                <a:cs typeface="+mn-cs"/>
                <a:hlinkClick r:id="rId3"/>
              </a:rPr>
              <a:t>Diagnostic Trouble Code </a:t>
            </a:r>
          </a:p>
          <a:p>
            <a:r>
              <a:rPr lang="en-US" dirty="0" smtClean="0"/>
              <a:t> DCT</a:t>
            </a:r>
            <a:endParaRPr lang="en-US" dirty="0"/>
          </a:p>
        </p:txBody>
      </p:sp>
      <p:sp>
        <p:nvSpPr>
          <p:cNvPr id="4" name="Slide Number Placeholder 3"/>
          <p:cNvSpPr>
            <a:spLocks noGrp="1"/>
          </p:cNvSpPr>
          <p:nvPr>
            <p:ph type="sldNum" sz="quarter" idx="10"/>
          </p:nvPr>
        </p:nvSpPr>
        <p:spPr/>
        <p:txBody>
          <a:bodyPr/>
          <a:lstStyle/>
          <a:p>
            <a:fld id="{F47481C9-C67F-4531-B093-8CF0D9012D4B}" type="slidenum">
              <a:rPr lang="en-US" smtClean="0"/>
              <a:t>1</a:t>
            </a:fld>
            <a:endParaRPr lang="en-US"/>
          </a:p>
        </p:txBody>
      </p:sp>
      <p:sp>
        <p:nvSpPr>
          <p:cNvPr id="6" name="Header Placeholder 5"/>
          <p:cNvSpPr>
            <a:spLocks noGrp="1"/>
          </p:cNvSpPr>
          <p:nvPr>
            <p:ph type="hdr" sz="quarter" idx="11"/>
          </p:nvPr>
        </p:nvSpPr>
        <p:spPr/>
        <p:txBody>
          <a:bodyPr/>
          <a:lstStyle/>
          <a:p>
            <a:r>
              <a:rPr lang="en-US" smtClean="0"/>
              <a:t>Chapter 1: Internal Combustion Engines</a:t>
            </a:r>
            <a:endParaRPr lang="en-US"/>
          </a:p>
        </p:txBody>
      </p:sp>
    </p:spTree>
    <p:extLst>
      <p:ext uri="{BB962C8B-B14F-4D97-AF65-F5344CB8AC3E}">
        <p14:creationId xmlns:p14="http://schemas.microsoft.com/office/powerpoint/2010/main" val="176771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Chapter 1: Internal Combustion Engines</a:t>
            </a:r>
            <a:endParaRPr lang="en-US"/>
          </a:p>
        </p:txBody>
      </p:sp>
      <p:sp>
        <p:nvSpPr>
          <p:cNvPr id="5" name="Slide Number Placeholder 4"/>
          <p:cNvSpPr>
            <a:spLocks noGrp="1"/>
          </p:cNvSpPr>
          <p:nvPr>
            <p:ph type="sldNum" sz="quarter" idx="11"/>
          </p:nvPr>
        </p:nvSpPr>
        <p:spPr/>
        <p:txBody>
          <a:bodyPr/>
          <a:lstStyle/>
          <a:p>
            <a:fld id="{F47481C9-C67F-4531-B093-8CF0D9012D4B}" type="slidenum">
              <a:rPr lang="en-US" smtClean="0"/>
              <a:t>3</a:t>
            </a:fld>
            <a:endParaRPr lang="en-US"/>
          </a:p>
        </p:txBody>
      </p:sp>
    </p:spTree>
    <p:extLst>
      <p:ext uri="{BB962C8B-B14F-4D97-AF65-F5344CB8AC3E}">
        <p14:creationId xmlns:p14="http://schemas.microsoft.com/office/powerpoint/2010/main" val="324474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Chapter 1: Internal Combustion Engines</a:t>
            </a:r>
            <a:endParaRPr lang="en-US"/>
          </a:p>
        </p:txBody>
      </p:sp>
      <p:sp>
        <p:nvSpPr>
          <p:cNvPr id="5" name="Slide Number Placeholder 4"/>
          <p:cNvSpPr>
            <a:spLocks noGrp="1"/>
          </p:cNvSpPr>
          <p:nvPr>
            <p:ph type="sldNum" sz="quarter" idx="11"/>
          </p:nvPr>
        </p:nvSpPr>
        <p:spPr/>
        <p:txBody>
          <a:bodyPr/>
          <a:lstStyle/>
          <a:p>
            <a:fld id="{F47481C9-C67F-4531-B093-8CF0D9012D4B}" type="slidenum">
              <a:rPr lang="en-US" smtClean="0"/>
              <a:t>14</a:t>
            </a:fld>
            <a:endParaRPr lang="en-US"/>
          </a:p>
        </p:txBody>
      </p:sp>
    </p:spTree>
    <p:extLst>
      <p:ext uri="{BB962C8B-B14F-4D97-AF65-F5344CB8AC3E}">
        <p14:creationId xmlns:p14="http://schemas.microsoft.com/office/powerpoint/2010/main" val="225050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0B2223-ACA1-41C6-96AD-48C82A38B9DB}" type="datetime1">
              <a:rPr lang="en-US" smtClean="0"/>
              <a:t>12/1/2019</a:t>
            </a:fld>
            <a:endParaRPr lang="en-US"/>
          </a:p>
        </p:txBody>
      </p:sp>
      <p:sp>
        <p:nvSpPr>
          <p:cNvPr id="6" name="Slide Number Placeholder 5"/>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270310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E8C7B1-956A-4604-8A51-883A636BB31F}" type="datetime1">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426195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DE923-0D61-4F36-A63A-4ACEC05E7FA3}" type="datetime1">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3649843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FED2B-9C9C-4F65-8A23-7EEB87F9157F}" type="datetime1">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3426488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08FE4-F814-4E37-B7A4-01713B7E7605}" type="datetime1">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2092571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7880CA-F87D-489D-8EB8-B9CA5B3259A4}" type="datetime1">
              <a:rPr lang="en-US" smtClean="0">
                <a:solidFill>
                  <a:prstClr val="black">
                    <a:tint val="75000"/>
                  </a:prstClr>
                </a:solidFill>
              </a:rPr>
              <a:t>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450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AE232-A82B-4647-833B-3711401D890F}" type="datetime1">
              <a:rPr lang="en-US" smtClean="0">
                <a:solidFill>
                  <a:prstClr val="black">
                    <a:tint val="75000"/>
                  </a:prstClr>
                </a:solidFill>
              </a:rPr>
              <a:t>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804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11708-81A7-456D-A3BF-91C35B9EC1C0}" type="datetime1">
              <a:rPr lang="en-US" smtClean="0">
                <a:solidFill>
                  <a:prstClr val="black">
                    <a:tint val="75000"/>
                  </a:prstClr>
                </a:solidFill>
              </a:rPr>
              <a:t>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442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416339-CC18-41B4-8001-DC9FBB1BC43D}" type="datetime1">
              <a:rPr lang="en-US" smtClean="0">
                <a:solidFill>
                  <a:prstClr val="black">
                    <a:tint val="75000"/>
                  </a:prstClr>
                </a:solidFill>
              </a:rPr>
              <a:t>12/1/2019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372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DAC131-36E3-45D9-BCA9-DD7E06A7DDD9}" type="datetime1">
              <a:rPr lang="en-US" smtClean="0">
                <a:solidFill>
                  <a:prstClr val="black">
                    <a:tint val="75000"/>
                  </a:prstClr>
                </a:solidFill>
              </a:rPr>
              <a:t>12/1/2019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65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E268F8-FD03-4A54-A185-E796FFA116D4}" type="datetime1">
              <a:rPr lang="en-US" smtClean="0">
                <a:solidFill>
                  <a:prstClr val="black">
                    <a:tint val="75000"/>
                  </a:prstClr>
                </a:solidFill>
              </a:rPr>
              <a:t>12/1/2019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57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35BA12-F86A-4139-8CD3-1BE8A6231DC0}" type="datetime1">
              <a:rPr lang="en-US" smtClean="0"/>
              <a:t>12/1/2019</a:t>
            </a:fld>
            <a:endParaRPr lang="en-US"/>
          </a:p>
        </p:txBody>
      </p:sp>
      <p:sp>
        <p:nvSpPr>
          <p:cNvPr id="6" name="Slide Number Placeholder 5"/>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2797692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A7102-96BF-47C4-8067-1B2FB263034A}" type="datetime1">
              <a:rPr lang="en-US" smtClean="0">
                <a:solidFill>
                  <a:prstClr val="black">
                    <a:tint val="75000"/>
                  </a:prstClr>
                </a:solidFill>
              </a:rPr>
              <a:t>12/1/2019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58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D2B04-CECA-4427-882B-346E8333C385}" type="datetime1">
              <a:rPr lang="en-US" smtClean="0">
                <a:solidFill>
                  <a:prstClr val="black">
                    <a:tint val="75000"/>
                  </a:prstClr>
                </a:solidFill>
              </a:rPr>
              <a:t>12/1/2019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81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BDDDA-3450-4ED0-89AF-32D69F58971E}" type="datetime1">
              <a:rPr lang="en-US" smtClean="0">
                <a:solidFill>
                  <a:prstClr val="black">
                    <a:tint val="75000"/>
                  </a:prstClr>
                </a:solidFill>
              </a:rPr>
              <a:t>12/1/2019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072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9DF16-4A64-4A8A-8E0B-75C1C3066CF2}" type="datetime1">
              <a:rPr lang="en-US" smtClean="0">
                <a:solidFill>
                  <a:prstClr val="black">
                    <a:tint val="75000"/>
                  </a:prstClr>
                </a:solidFill>
              </a:rPr>
              <a:t>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224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25DFCF-AAEE-46A2-B2D9-70077C8826E6}" type="datetime1">
              <a:rPr lang="en-US" smtClean="0">
                <a:solidFill>
                  <a:prstClr val="black">
                    <a:tint val="75000"/>
                  </a:prstClr>
                </a:solidFill>
              </a:rPr>
              <a:t>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283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7BBB3F-2417-4BD8-AC36-0795030120F9}" type="datetime1">
              <a:rPr lang="en-US" smtClean="0">
                <a:solidFill>
                  <a:prstClr val="black">
                    <a:tint val="75000"/>
                  </a:prstClr>
                </a:solidFill>
              </a:rPr>
              <a:t>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637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1727F7-C59A-4878-A31F-BF97D6BD7BBE}" type="datetime1">
              <a:rPr lang="en-US" smtClean="0">
                <a:solidFill>
                  <a:prstClr val="black">
                    <a:tint val="75000"/>
                  </a:prstClr>
                </a:solidFill>
              </a:rPr>
              <a:t>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110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3F8BAF-4BCE-4F13-99F4-83A54ABC8C26}" type="datetime1">
              <a:rPr lang="en-US" smtClean="0">
                <a:solidFill>
                  <a:prstClr val="black">
                    <a:tint val="75000"/>
                  </a:prstClr>
                </a:solidFill>
              </a:rPr>
              <a:t>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893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D033D1-41AE-444A-8B16-23B1B7F14006}" type="datetime1">
              <a:rPr lang="en-US" smtClean="0">
                <a:solidFill>
                  <a:prstClr val="black">
                    <a:tint val="75000"/>
                  </a:prstClr>
                </a:solidFill>
              </a:rPr>
              <a:t>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610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D86A57-DCDB-49EE-BA44-40CADED181C3}" type="datetime1">
              <a:rPr lang="en-US" smtClean="0">
                <a:solidFill>
                  <a:prstClr val="black">
                    <a:tint val="75000"/>
                  </a:prstClr>
                </a:solidFill>
              </a:rPr>
              <a:t>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79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C3C08-EAF7-4B1B-84B2-1B87BA25F532}" type="datetime1">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521607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CB442E-8A61-49EC-B9C6-37CFC6B787C5}" type="datetime1">
              <a:rPr lang="en-US" smtClean="0">
                <a:solidFill>
                  <a:prstClr val="black">
                    <a:tint val="75000"/>
                  </a:prstClr>
                </a:solidFill>
              </a:rPr>
              <a:t>12/1/2019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5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41F33-18B3-40EE-AFE0-29BBEFC6F58B}" type="datetime1">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59403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AA28C5-7250-4441-B701-2A65EC7BB618}" type="datetime1">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410348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B62668-FD0F-4F90-89F1-78C0E2155406}" type="datetime1">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1609784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CB9603-CC1E-4B73-8926-8937C3E5DA10}" type="datetime1">
              <a:rPr lang="en-US" smtClean="0"/>
              <a:t>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150267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71AF8E-A4EF-45A1-8940-632A30C2613F}" type="datetime1">
              <a:rPr lang="en-US" smtClean="0"/>
              <a:t>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35442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1FCCA-E9F4-463E-92EA-C371E9A06785}" type="datetime1">
              <a:rPr lang="en-US" smtClean="0"/>
              <a:t>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a:t>
            </a:fld>
            <a:endParaRPr lang="en-US"/>
          </a:p>
        </p:txBody>
      </p:sp>
    </p:spTree>
    <p:extLst>
      <p:ext uri="{BB962C8B-B14F-4D97-AF65-F5344CB8AC3E}">
        <p14:creationId xmlns:p14="http://schemas.microsoft.com/office/powerpoint/2010/main" val="5080996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200" y="6667870"/>
            <a:ext cx="932156" cy="196788"/>
          </a:xfrm>
          <a:prstGeom prst="rect">
            <a:avLst/>
          </a:prstGeom>
        </p:spPr>
        <p:txBody>
          <a:bodyPr vert="horz" lIns="91440" tIns="45720" rIns="91440" bIns="45720" rtlCol="0" anchor="ctr"/>
          <a:lstStyle>
            <a:lvl1pPr algn="l">
              <a:defRPr sz="900">
                <a:solidFill>
                  <a:schemeClr val="tx1">
                    <a:tint val="75000"/>
                  </a:schemeClr>
                </a:solidFill>
              </a:defRPr>
            </a:lvl1pPr>
          </a:lstStyle>
          <a:p>
            <a:fld id="{BF961233-297F-4981-B225-CFF41103DEBE}" type="datetime1">
              <a:rPr lang="en-US" smtClean="0"/>
              <a:t>12/1/2019</a:t>
            </a:fld>
            <a:endParaRPr lang="en-US" dirty="0"/>
          </a:p>
        </p:txBody>
      </p:sp>
      <p:sp>
        <p:nvSpPr>
          <p:cNvPr id="6" name="Slide Number Placeholder 5"/>
          <p:cNvSpPr>
            <a:spLocks noGrp="1"/>
          </p:cNvSpPr>
          <p:nvPr>
            <p:ph type="sldNum" sz="quarter" idx="4"/>
          </p:nvPr>
        </p:nvSpPr>
        <p:spPr>
          <a:xfrm>
            <a:off x="8610600" y="6629400"/>
            <a:ext cx="533400" cy="228600"/>
          </a:xfrm>
          <a:prstGeom prst="rect">
            <a:avLst/>
          </a:prstGeom>
        </p:spPr>
        <p:txBody>
          <a:bodyPr vert="horz" lIns="91440" tIns="45720" rIns="91440" bIns="45720" rtlCol="0" anchor="ctr"/>
          <a:lstStyle>
            <a:lvl1pPr algn="r">
              <a:defRPr sz="900">
                <a:solidFill>
                  <a:schemeClr val="tx1">
                    <a:tint val="75000"/>
                  </a:schemeClr>
                </a:solidFill>
              </a:defRPr>
            </a:lvl1pPr>
          </a:lstStyle>
          <a:p>
            <a:fld id="{390417CF-F5B2-4511-B56F-5E9E50608625}" type="slidenum">
              <a:rPr lang="en-US" smtClean="0"/>
              <a:pPr/>
              <a:t>‹#›</a:t>
            </a:fld>
            <a:endParaRPr lang="en-US"/>
          </a:p>
        </p:txBody>
      </p:sp>
      <p:pic>
        <p:nvPicPr>
          <p:cNvPr id="7" name="Picture 2" descr="Hom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04484" y="76200"/>
            <a:ext cx="1263316" cy="54864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flipH="1">
            <a:off x="210844" y="685800"/>
            <a:ext cx="88281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210844" y="0"/>
            <a:ext cx="4970756" cy="1015663"/>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Chapter 7:</a:t>
            </a:r>
          </a:p>
          <a:p>
            <a:r>
              <a:rPr lang="en-US" sz="2000" dirty="0" err="1" smtClean="0">
                <a:latin typeface="Arial" panose="020B0604020202020204" pitchFamily="34" charset="0"/>
                <a:cs typeface="Arial" panose="020B0604020202020204" pitchFamily="34" charset="0"/>
              </a:rPr>
              <a:t>Supercharching</a:t>
            </a:r>
            <a:r>
              <a:rPr lang="en-US" sz="2000" baseline="0" dirty="0" smtClean="0">
                <a:latin typeface="Arial" panose="020B0604020202020204" pitchFamily="34" charset="0"/>
                <a:cs typeface="Arial" panose="020B0604020202020204" pitchFamily="34" charset="0"/>
              </a:rPr>
              <a:t> and Turbocharging</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2" name="TextBox 1"/>
          <p:cNvSpPr txBox="1"/>
          <p:nvPr userDrawn="1"/>
        </p:nvSpPr>
        <p:spPr>
          <a:xfrm>
            <a:off x="4123678" y="6624447"/>
            <a:ext cx="1371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chemeClr val="bg1">
                    <a:lumMod val="50000"/>
                  </a:schemeClr>
                </a:solidFill>
              </a:rPr>
              <a:t>Dr. Mohammad </a:t>
            </a:r>
            <a:r>
              <a:rPr lang="en-US" sz="900" dirty="0" err="1" smtClean="0">
                <a:solidFill>
                  <a:schemeClr val="bg1">
                    <a:lumMod val="50000"/>
                  </a:schemeClr>
                </a:solidFill>
              </a:rPr>
              <a:t>Karaeen</a:t>
            </a:r>
            <a:endParaRPr lang="en-US" sz="900" dirty="0" smtClean="0">
              <a:solidFill>
                <a:schemeClr val="bg1">
                  <a:lumMod val="50000"/>
                </a:schemeClr>
              </a:solidFill>
            </a:endParaRPr>
          </a:p>
        </p:txBody>
      </p:sp>
    </p:spTree>
    <p:extLst>
      <p:ext uri="{BB962C8B-B14F-4D97-AF65-F5344CB8AC3E}">
        <p14:creationId xmlns:p14="http://schemas.microsoft.com/office/powerpoint/2010/main" val="222452418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200" y="6667870"/>
            <a:ext cx="932156" cy="196788"/>
          </a:xfrm>
          <a:prstGeom prst="rect">
            <a:avLst/>
          </a:prstGeom>
        </p:spPr>
        <p:txBody>
          <a:bodyPr vert="horz" lIns="91440" tIns="45720" rIns="91440" bIns="45720" rtlCol="0" anchor="ctr"/>
          <a:lstStyle>
            <a:lvl1pPr algn="l">
              <a:defRPr sz="900">
                <a:solidFill>
                  <a:schemeClr val="tx1">
                    <a:tint val="75000"/>
                  </a:schemeClr>
                </a:solidFill>
              </a:defRPr>
            </a:lvl1pPr>
          </a:lstStyle>
          <a:p>
            <a:fld id="{7D2BF87A-38BB-40B5-9F8C-2765B827E336}" type="datetime1">
              <a:rPr lang="en-US" smtClean="0"/>
              <a:t>12/1/2019</a:t>
            </a:fld>
            <a:endParaRPr lang="en-US" dirty="0"/>
          </a:p>
        </p:txBody>
      </p:sp>
      <p:sp>
        <p:nvSpPr>
          <p:cNvPr id="5" name="Footer Placeholder 4"/>
          <p:cNvSpPr>
            <a:spLocks noGrp="1"/>
          </p:cNvSpPr>
          <p:nvPr>
            <p:ph type="ftr" sz="quarter" idx="3"/>
          </p:nvPr>
        </p:nvSpPr>
        <p:spPr>
          <a:xfrm>
            <a:off x="2667000" y="6629400"/>
            <a:ext cx="2895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629400"/>
            <a:ext cx="533400" cy="228600"/>
          </a:xfrm>
          <a:prstGeom prst="rect">
            <a:avLst/>
          </a:prstGeom>
        </p:spPr>
        <p:txBody>
          <a:bodyPr vert="horz" lIns="91440" tIns="45720" rIns="91440" bIns="45720" rtlCol="0" anchor="ctr"/>
          <a:lstStyle>
            <a:lvl1pPr algn="r">
              <a:defRPr sz="900">
                <a:solidFill>
                  <a:schemeClr val="tx1">
                    <a:tint val="75000"/>
                  </a:schemeClr>
                </a:solidFill>
              </a:defRPr>
            </a:lvl1pPr>
          </a:lstStyle>
          <a:p>
            <a:fld id="{390417CF-F5B2-4511-B56F-5E9E50608625}" type="slidenum">
              <a:rPr lang="en-US" smtClean="0"/>
              <a:pPr/>
              <a:t>‹#›</a:t>
            </a:fld>
            <a:endParaRPr lang="en-US"/>
          </a:p>
        </p:txBody>
      </p:sp>
    </p:spTree>
    <p:extLst>
      <p:ext uri="{BB962C8B-B14F-4D97-AF65-F5344CB8AC3E}">
        <p14:creationId xmlns:p14="http://schemas.microsoft.com/office/powerpoint/2010/main" val="262021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200" y="6667870"/>
            <a:ext cx="932156" cy="196788"/>
          </a:xfrm>
          <a:prstGeom prst="rect">
            <a:avLst/>
          </a:prstGeom>
        </p:spPr>
        <p:txBody>
          <a:bodyPr vert="horz" lIns="91440" tIns="45720" rIns="91440" bIns="45720" rtlCol="0" anchor="ctr"/>
          <a:lstStyle>
            <a:lvl1pPr algn="l">
              <a:defRPr sz="900">
                <a:solidFill>
                  <a:schemeClr val="tx1">
                    <a:tint val="75000"/>
                  </a:schemeClr>
                </a:solidFill>
              </a:defRPr>
            </a:lvl1pPr>
          </a:lstStyle>
          <a:p>
            <a:fld id="{C0AB2D21-C76B-48A1-AA60-A118CE7FD7EA}" type="datetime1">
              <a:rPr lang="en-US" smtClean="0">
                <a:solidFill>
                  <a:prstClr val="black">
                    <a:tint val="75000"/>
                  </a:prstClr>
                </a:solidFill>
              </a:rPr>
              <a:t>12/1/2019</a:t>
            </a:fld>
            <a:endParaRPr lang="en-US" dirty="0">
              <a:solidFill>
                <a:prstClr val="black">
                  <a:tint val="75000"/>
                </a:prstClr>
              </a:solidFill>
            </a:endParaRPr>
          </a:p>
        </p:txBody>
      </p:sp>
      <p:sp>
        <p:nvSpPr>
          <p:cNvPr id="5" name="Footer Placeholder 4"/>
          <p:cNvSpPr>
            <a:spLocks noGrp="1"/>
          </p:cNvSpPr>
          <p:nvPr>
            <p:ph type="ftr" sz="quarter" idx="3"/>
          </p:nvPr>
        </p:nvSpPr>
        <p:spPr>
          <a:xfrm>
            <a:off x="2667000" y="6629400"/>
            <a:ext cx="2895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629400"/>
            <a:ext cx="533400" cy="228600"/>
          </a:xfrm>
          <a:prstGeom prst="rect">
            <a:avLst/>
          </a:prstGeom>
        </p:spPr>
        <p:txBody>
          <a:bodyPr vert="horz" lIns="91440" tIns="45720" rIns="91440" bIns="45720" rtlCol="0" anchor="ctr"/>
          <a:lstStyle>
            <a:lvl1pPr algn="r">
              <a:defRPr sz="900">
                <a:solidFill>
                  <a:schemeClr val="tx1">
                    <a:tint val="75000"/>
                  </a:schemeClr>
                </a:solidFill>
              </a:defRPr>
            </a:lvl1pPr>
          </a:lstStyle>
          <a:p>
            <a:fld id="{390417CF-F5B2-4511-B56F-5E9E506086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6020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79772D-7028-47D9-8185-706E5AD2C899}" type="datetime1">
              <a:rPr lang="en-US" smtClean="0"/>
              <a:t>12/1/2019</a:t>
            </a:fld>
            <a:endParaRPr lang="en-US"/>
          </a:p>
        </p:txBody>
      </p:sp>
      <p:sp>
        <p:nvSpPr>
          <p:cNvPr id="6" name="Slide Number Placeholder 5"/>
          <p:cNvSpPr>
            <a:spLocks noGrp="1"/>
          </p:cNvSpPr>
          <p:nvPr>
            <p:ph type="sldNum" sz="quarter" idx="12"/>
          </p:nvPr>
        </p:nvSpPr>
        <p:spPr/>
        <p:txBody>
          <a:bodyPr/>
          <a:lstStyle/>
          <a:p>
            <a:fld id="{390417CF-F5B2-4511-B56F-5E9E50608625}" type="slidenum">
              <a:rPr lang="en-US" smtClean="0"/>
              <a:t>1</a:t>
            </a:fld>
            <a:endParaRPr lang="en-US" dirty="0"/>
          </a:p>
        </p:txBody>
      </p:sp>
      <p:pic>
        <p:nvPicPr>
          <p:cNvPr id="1032" name="Picture 8"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362" y="123764"/>
            <a:ext cx="1666875" cy="7239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33400" y="1066800"/>
            <a:ext cx="8001000" cy="1077218"/>
          </a:xfrm>
          <a:prstGeom prst="rect">
            <a:avLst/>
          </a:prstGeom>
          <a:noFill/>
        </p:spPr>
        <p:txBody>
          <a:bodyPr wrap="square" rtlCol="0">
            <a:spAutoFit/>
          </a:bodyPr>
          <a:lstStyle/>
          <a:p>
            <a:pPr algn="ctr"/>
            <a:r>
              <a:rPr lang="en-US" sz="3200" b="1" dirty="0" smtClean="0"/>
              <a:t>Internal Combustion Engines </a:t>
            </a:r>
            <a:endParaRPr lang="en-US" sz="3200" b="1" dirty="0"/>
          </a:p>
          <a:p>
            <a:pPr algn="ctr"/>
            <a:r>
              <a:rPr lang="en-US" sz="3200" b="1" dirty="0" smtClean="0"/>
              <a:t> ENME 535</a:t>
            </a:r>
          </a:p>
        </p:txBody>
      </p:sp>
      <p:sp>
        <p:nvSpPr>
          <p:cNvPr id="13" name="Rectangle 12"/>
          <p:cNvSpPr/>
          <p:nvPr/>
        </p:nvSpPr>
        <p:spPr>
          <a:xfrm>
            <a:off x="1905000" y="2394171"/>
            <a:ext cx="6324600" cy="369332"/>
          </a:xfrm>
          <a:prstGeom prst="rect">
            <a:avLst/>
          </a:prstGeom>
        </p:spPr>
        <p:txBody>
          <a:bodyPr wrap="square">
            <a:spAutoFit/>
          </a:bodyPr>
          <a:lstStyle/>
          <a:p>
            <a:r>
              <a:rPr lang="en-US" b="1" dirty="0"/>
              <a:t>Department of Mechanical and Mechatronics Engineering</a:t>
            </a:r>
          </a:p>
        </p:txBody>
      </p:sp>
      <p:sp>
        <p:nvSpPr>
          <p:cNvPr id="14" name="TextBox 13"/>
          <p:cNvSpPr txBox="1"/>
          <p:nvPr/>
        </p:nvSpPr>
        <p:spPr>
          <a:xfrm>
            <a:off x="3219450" y="2982878"/>
            <a:ext cx="2628900" cy="369332"/>
          </a:xfrm>
          <a:prstGeom prst="rect">
            <a:avLst/>
          </a:prstGeom>
          <a:noFill/>
        </p:spPr>
        <p:txBody>
          <a:bodyPr wrap="square" rtlCol="0">
            <a:spAutoFit/>
          </a:bodyPr>
          <a:lstStyle/>
          <a:p>
            <a:r>
              <a:rPr lang="en-US" sz="1600" b="1" dirty="0" smtClean="0"/>
              <a:t>Dr. Mohammad </a:t>
            </a:r>
            <a:r>
              <a:rPr lang="en-US" b="1" dirty="0" err="1" smtClean="0"/>
              <a:t>Karaeen</a:t>
            </a:r>
            <a:endParaRPr lang="en-US" b="1" dirty="0"/>
          </a:p>
        </p:txBody>
      </p:sp>
      <p:sp>
        <p:nvSpPr>
          <p:cNvPr id="15" name="Rectangle 14"/>
          <p:cNvSpPr/>
          <p:nvPr/>
        </p:nvSpPr>
        <p:spPr>
          <a:xfrm>
            <a:off x="272717" y="4105424"/>
            <a:ext cx="8305799" cy="1211614"/>
          </a:xfrm>
          <a:prstGeom prst="rect">
            <a:avLst/>
          </a:prstGeom>
        </p:spPr>
        <p:txBody>
          <a:bodyPr wrap="square">
            <a:spAutoFit/>
          </a:bodyPr>
          <a:lstStyle/>
          <a:p>
            <a:pPr lvl="0" algn="ctr">
              <a:lnSpc>
                <a:spcPct val="115000"/>
              </a:lnSpc>
              <a:spcAft>
                <a:spcPts val="1000"/>
              </a:spcAft>
            </a:pPr>
            <a:r>
              <a:rPr lang="en-US" sz="2800" b="1" dirty="0" smtClean="0">
                <a:latin typeface="Century" panose="02040604050505020304" pitchFamily="18" charset="0"/>
                <a:ea typeface="Times New Roman" panose="02020603050405020304" pitchFamily="18" charset="0"/>
                <a:cs typeface="Times New Roman" panose="02020603050405020304" pitchFamily="18" charset="0"/>
              </a:rPr>
              <a:t>Chapter 7</a:t>
            </a:r>
          </a:p>
          <a:p>
            <a:pPr lvl="0" algn="ctr">
              <a:lnSpc>
                <a:spcPct val="115000"/>
              </a:lnSpc>
              <a:spcAft>
                <a:spcPts val="1000"/>
              </a:spcAft>
            </a:pPr>
            <a:r>
              <a:rPr lang="en-US" sz="2800" b="1" dirty="0" smtClean="0">
                <a:latin typeface="Century" panose="02040604050505020304" pitchFamily="18" charset="0"/>
                <a:ea typeface="Times New Roman" panose="02020603050405020304" pitchFamily="18" charset="0"/>
                <a:cs typeface="Times New Roman" panose="02020603050405020304" pitchFamily="18" charset="0"/>
              </a:rPr>
              <a:t>SUPERCHARGING &amp; TURBOCHARCHING</a:t>
            </a:r>
          </a:p>
        </p:txBody>
      </p:sp>
    </p:spTree>
    <p:extLst>
      <p:ext uri="{BB962C8B-B14F-4D97-AF65-F5344CB8AC3E}">
        <p14:creationId xmlns:p14="http://schemas.microsoft.com/office/powerpoint/2010/main" val="5523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352800"/>
            <a:ext cx="8763000" cy="3276600"/>
          </a:xfrm>
        </p:spPr>
        <p:txBody>
          <a:bodyPr>
            <a:normAutofit fontScale="77500" lnSpcReduction="20000"/>
          </a:bodyPr>
          <a:lstStyle/>
          <a:p>
            <a:pPr marL="0" indent="0" algn="just">
              <a:buNone/>
            </a:pPr>
            <a:r>
              <a:rPr lang="en-US" dirty="0">
                <a:latin typeface="Arial" panose="020B0604020202020204" pitchFamily="34" charset="0"/>
                <a:cs typeface="Arial" panose="020B0604020202020204" pitchFamily="34" charset="0"/>
              </a:rPr>
              <a:t>When the exhaust valve of a cylinder opens, the gas expands down to the constant pressure in the exhaust manifold without doing useful work. However not al of the "</a:t>
            </a:r>
            <a:r>
              <a:rPr lang="en-US" dirty="0" err="1">
                <a:latin typeface="Arial" panose="020B0604020202020204" pitchFamily="34" charset="0"/>
                <a:cs typeface="Arial" panose="020B0604020202020204" pitchFamily="34" charset="0"/>
              </a:rPr>
              <a:t>puls</a:t>
            </a:r>
            <a:r>
              <a:rPr lang="en-US" dirty="0">
                <a:latin typeface="Arial" panose="020B0604020202020204" pitchFamily="34" charset="0"/>
                <a:cs typeface="Arial" panose="020B0604020202020204" pitchFamily="34" charset="0"/>
              </a:rPr>
              <a:t>" energy is lost. From the law of conservation of energy the only energy actually lost between cylinder and turbine will be due to heat transfer. With a well-insulated manifold, this loss will be very </a:t>
            </a:r>
            <a:r>
              <a:rPr lang="en-US" dirty="0" smtClean="0">
                <a:latin typeface="Arial" panose="020B0604020202020204" pitchFamily="34" charset="0"/>
                <a:cs typeface="Arial" panose="020B0604020202020204" pitchFamily="34" charset="0"/>
              </a:rPr>
              <a:t>small </a:t>
            </a:r>
            <a:r>
              <a:rPr lang="en-US" dirty="0">
                <a:latin typeface="Arial" panose="020B0604020202020204" pitchFamily="34" charset="0"/>
                <a:cs typeface="Arial" panose="020B0604020202020204" pitchFamily="34" charset="0"/>
              </a:rPr>
              <a:t>and can be </a:t>
            </a:r>
            <a:r>
              <a:rPr lang="en-US" dirty="0" smtClean="0">
                <a:latin typeface="Arial" panose="020B0604020202020204" pitchFamily="34" charset="0"/>
                <a:cs typeface="Arial" panose="020B0604020202020204" pitchFamily="34" charset="0"/>
              </a:rPr>
              <a:t>neglected.</a:t>
            </a:r>
          </a:p>
          <a:p>
            <a:pPr marL="0" indent="0" algn="just">
              <a:buNone/>
            </a:pPr>
            <a:r>
              <a:rPr lang="en-US" dirty="0">
                <a:latin typeface="Arial" panose="020B0604020202020204" pitchFamily="34" charset="0"/>
                <a:cs typeface="Arial" panose="020B0604020202020204" pitchFamily="34" charset="0"/>
              </a:rPr>
              <a:t>Consider what happens to the gas leavening the cylinder, expanding down into the exhaust manifold then flowing through the turbine </a:t>
            </a:r>
          </a:p>
          <a:p>
            <a:pPr marL="0" indent="0" algn="just">
              <a:buNone/>
            </a:pPr>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762000"/>
            <a:ext cx="6430272" cy="2590800"/>
          </a:xfrm>
          <a:prstGeom prst="rect">
            <a:avLst/>
          </a:prstGeom>
        </p:spPr>
      </p:pic>
    </p:spTree>
    <p:extLst>
      <p:ext uri="{BB962C8B-B14F-4D97-AF65-F5344CB8AC3E}">
        <p14:creationId xmlns:p14="http://schemas.microsoft.com/office/powerpoint/2010/main" val="3956419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37106"/>
            <a:ext cx="3962400" cy="5739893"/>
          </a:xfrm>
        </p:spPr>
        <p:txBody>
          <a:bodyPr>
            <a:normAutofit/>
          </a:bodyPr>
          <a:lstStyle/>
          <a:p>
            <a:pPr marL="0" indent="0" algn="just">
              <a:buNone/>
            </a:pPr>
            <a:r>
              <a:rPr lang="en-US" sz="2400" dirty="0">
                <a:latin typeface="Arabic Typesetting" panose="03020402040406030203" pitchFamily="66" charset="-78"/>
                <a:cs typeface="Arabic Typesetting" panose="03020402040406030203" pitchFamily="66" charset="-78"/>
              </a:rPr>
              <a:t>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enthalpy/entropy </a:t>
            </a:r>
            <a:r>
              <a:rPr lang="en-US" sz="2400" dirty="0">
                <a:latin typeface="Arial" panose="020B0604020202020204" pitchFamily="34" charset="0"/>
                <a:cs typeface="Arial" panose="020B0604020202020204" pitchFamily="34" charset="0"/>
              </a:rPr>
              <a:t>diagram is shown. (the diagram can be considered as temperature </a:t>
            </a:r>
            <a:r>
              <a:rPr lang="en-US" sz="2400" dirty="0" smtClean="0">
                <a:latin typeface="Arial" panose="020B0604020202020204" pitchFamily="34" charset="0"/>
                <a:cs typeface="Arial" panose="020B0604020202020204" pitchFamily="34" charset="0"/>
              </a:rPr>
              <a:t>entropy </a:t>
            </a:r>
            <a:r>
              <a:rPr lang="en-US" sz="2400" dirty="0">
                <a:latin typeface="Arial" panose="020B0604020202020204" pitchFamily="34" charset="0"/>
                <a:cs typeface="Arial" panose="020B0604020202020204" pitchFamily="34" charset="0"/>
              </a:rPr>
              <a:t>diagram for perfect gas. Point 01 </a:t>
            </a:r>
            <a:r>
              <a:rPr lang="en-US" sz="2400" dirty="0" smtClean="0">
                <a:latin typeface="Arial" panose="020B0604020202020204" pitchFamily="34" charset="0"/>
                <a:cs typeface="Arial" panose="020B0604020202020204" pitchFamily="34" charset="0"/>
              </a:rPr>
              <a:t>denotes </a:t>
            </a:r>
            <a:r>
              <a:rPr lang="en-US" sz="2400" dirty="0">
                <a:latin typeface="Arial" panose="020B0604020202020204" pitchFamily="34" charset="0"/>
                <a:cs typeface="Arial" panose="020B0604020202020204" pitchFamily="34" charset="0"/>
              </a:rPr>
              <a:t>stagnation conditions in the cylinder and h is the stagnation </a:t>
            </a:r>
            <a:r>
              <a:rPr lang="en-US" sz="2400" dirty="0" smtClean="0">
                <a:latin typeface="Arial" panose="020B0604020202020204" pitchFamily="34" charset="0"/>
                <a:cs typeface="Arial" panose="020B0604020202020204" pitchFamily="34" charset="0"/>
              </a:rPr>
              <a:t>enthalpy </a:t>
            </a:r>
            <a:r>
              <a:rPr lang="en-US" sz="2400" dirty="0">
                <a:latin typeface="Arial" panose="020B0604020202020204" pitchFamily="34" charset="0"/>
                <a:cs typeface="Arial" panose="020B0604020202020204" pitchFamily="34" charset="0"/>
              </a:rPr>
              <a:t>of the gas in the cylinder. </a:t>
            </a:r>
            <a:r>
              <a:rPr lang="en-US" sz="2400" dirty="0" smtClean="0">
                <a:latin typeface="Arial" panose="020B0604020202020204" pitchFamily="34" charset="0"/>
                <a:cs typeface="Arial" panose="020B0604020202020204" pitchFamily="34" charset="0"/>
              </a:rPr>
              <a:t>(Pp=P3) </a:t>
            </a:r>
            <a:r>
              <a:rPr lang="en-US" sz="2400" dirty="0">
                <a:latin typeface="Arial" panose="020B0604020202020204" pitchFamily="34" charset="0"/>
                <a:cs typeface="Arial" panose="020B0604020202020204" pitchFamily="34" charset="0"/>
              </a:rPr>
              <a:t>is the pressure in the exhaust manifold and </a:t>
            </a:r>
            <a:r>
              <a:rPr lang="en-US" sz="2400" dirty="0" smtClean="0">
                <a:latin typeface="Arial" panose="020B0604020202020204" pitchFamily="34" charset="0"/>
                <a:cs typeface="Arial" panose="020B0604020202020204" pitchFamily="34" charset="0"/>
              </a:rPr>
              <a:t>P4, </a:t>
            </a:r>
            <a:r>
              <a:rPr lang="en-US" sz="2400" dirty="0">
                <a:latin typeface="Arial" panose="020B0604020202020204" pitchFamily="34" charset="0"/>
                <a:cs typeface="Arial" panose="020B0604020202020204" pitchFamily="34" charset="0"/>
              </a:rPr>
              <a:t>is </a:t>
            </a:r>
            <a:r>
              <a:rPr lang="en-US" sz="2400" dirty="0" smtClean="0">
                <a:latin typeface="Arial" panose="020B0604020202020204" pitchFamily="34" charset="0"/>
                <a:cs typeface="Arial" panose="020B0604020202020204" pitchFamily="34" charset="0"/>
              </a:rPr>
              <a:t>the pressure </a:t>
            </a:r>
            <a:r>
              <a:rPr lang="en-US" sz="2400" dirty="0">
                <a:latin typeface="Arial" panose="020B0604020202020204" pitchFamily="34" charset="0"/>
                <a:cs typeface="Arial" panose="020B0604020202020204" pitchFamily="34" charset="0"/>
              </a:rPr>
              <a:t>at turbine exit normally </a:t>
            </a:r>
            <a:r>
              <a:rPr lang="en-US" sz="2400" dirty="0" smtClean="0">
                <a:latin typeface="Arial" panose="020B0604020202020204" pitchFamily="34" charset="0"/>
                <a:cs typeface="Arial" panose="020B0604020202020204" pitchFamily="34" charset="0"/>
              </a:rPr>
              <a:t>equal </a:t>
            </a:r>
            <a:r>
              <a:rPr lang="en-US" sz="2400" dirty="0">
                <a:latin typeface="Arial" panose="020B0604020202020204" pitchFamily="34" charset="0"/>
                <a:cs typeface="Arial" panose="020B0604020202020204" pitchFamily="34" charset="0"/>
              </a:rPr>
              <a:t>to the atmospheric pressure </a:t>
            </a:r>
            <a:r>
              <a:rPr lang="en-US" sz="2400" dirty="0" smtClean="0">
                <a:latin typeface="Arial" panose="020B0604020202020204" pitchFamily="34" charset="0"/>
                <a:cs typeface="Arial" panose="020B0604020202020204" pitchFamily="34" charset="0"/>
              </a:rPr>
              <a:t>Pa.</a:t>
            </a:r>
            <a:endParaRPr lang="en-US" sz="24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838200"/>
            <a:ext cx="5029200" cy="2895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2270" y="3733800"/>
            <a:ext cx="5071730" cy="2743200"/>
          </a:xfrm>
          <a:prstGeom prst="rect">
            <a:avLst/>
          </a:prstGeom>
        </p:spPr>
      </p:pic>
    </p:spTree>
    <p:extLst>
      <p:ext uri="{BB962C8B-B14F-4D97-AF65-F5344CB8AC3E}">
        <p14:creationId xmlns:p14="http://schemas.microsoft.com/office/powerpoint/2010/main" val="363620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14400"/>
            <a:ext cx="8229600" cy="5562600"/>
          </a:xfrm>
        </p:spPr>
        <p:txBody>
          <a:bodyPr>
            <a:noAutofit/>
          </a:bodyPr>
          <a:lstStyle/>
          <a:p>
            <a:pPr marL="0" indent="0">
              <a:buNone/>
            </a:pPr>
            <a:r>
              <a:rPr lang="en-US" sz="3600" b="1" u="sng" dirty="0">
                <a:latin typeface="Arial Unicode MS" panose="020B0604020202020204" pitchFamily="34" charset="-128"/>
                <a:ea typeface="Arial Unicode MS" panose="020B0604020202020204" pitchFamily="34" charset="-128"/>
                <a:cs typeface="Arial Unicode MS" panose="020B0604020202020204" pitchFamily="34" charset="-128"/>
              </a:rPr>
              <a:t>7.3.2 </a:t>
            </a:r>
            <a:r>
              <a:rPr lang="en-US" sz="3600" b="1" u="sng" dirty="0" err="1">
                <a:latin typeface="Arial Unicode MS" panose="020B0604020202020204" pitchFamily="34" charset="-128"/>
                <a:ea typeface="Arial Unicode MS" panose="020B0604020202020204" pitchFamily="34" charset="-128"/>
                <a:cs typeface="Arial Unicode MS" panose="020B0604020202020204" pitchFamily="34" charset="-128"/>
              </a:rPr>
              <a:t>Puls</a:t>
            </a:r>
            <a:r>
              <a:rPr lang="en-US" sz="3600" b="1" u="sng" dirty="0">
                <a:latin typeface="Arial Unicode MS" panose="020B0604020202020204" pitchFamily="34" charset="-128"/>
                <a:ea typeface="Arial Unicode MS" panose="020B0604020202020204" pitchFamily="34" charset="-128"/>
                <a:cs typeface="Arial Unicode MS" panose="020B0604020202020204" pitchFamily="34" charset="-128"/>
              </a:rPr>
              <a:t> Turbocharging </a:t>
            </a:r>
            <a:endParaRPr lang="en-US" sz="3600" b="1" u="sng"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en-US" sz="3600" dirty="0" smtClean="0">
                <a:latin typeface="Arial" panose="020B0604020202020204" pitchFamily="34" charset="0"/>
                <a:cs typeface="Arial" panose="020B0604020202020204" pitchFamily="34" charset="0"/>
              </a:rPr>
              <a:t>In the </a:t>
            </a:r>
            <a:r>
              <a:rPr lang="en-US" sz="3600" dirty="0" err="1">
                <a:latin typeface="Arial" panose="020B0604020202020204" pitchFamily="34" charset="0"/>
                <a:cs typeface="Arial" panose="020B0604020202020204" pitchFamily="34" charset="0"/>
              </a:rPr>
              <a:t>puls</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system turbocharging a try to improve </a:t>
            </a:r>
            <a:r>
              <a:rPr lang="en-US" sz="3600" dirty="0">
                <a:latin typeface="Arial" panose="020B0604020202020204" pitchFamily="34" charset="0"/>
                <a:cs typeface="Arial" panose="020B0604020202020204" pitchFamily="34" charset="0"/>
              </a:rPr>
              <a:t>the </a:t>
            </a:r>
            <a:r>
              <a:rPr lang="en-US" sz="3600" dirty="0" smtClean="0">
                <a:latin typeface="Arial" panose="020B0604020202020204" pitchFamily="34" charset="0"/>
                <a:cs typeface="Arial" panose="020B0604020202020204" pitchFamily="34" charset="0"/>
              </a:rPr>
              <a:t>transmission of energy from </a:t>
            </a:r>
            <a:r>
              <a:rPr lang="en-US" sz="3600" dirty="0">
                <a:latin typeface="Arial" panose="020B0604020202020204" pitchFamily="34" charset="0"/>
                <a:cs typeface="Arial" panose="020B0604020202020204" pitchFamily="34" charset="0"/>
              </a:rPr>
              <a:t>the </a:t>
            </a:r>
            <a:r>
              <a:rPr lang="en-US" sz="3600" dirty="0" smtClean="0">
                <a:latin typeface="Arial" panose="020B0604020202020204" pitchFamily="34" charset="0"/>
                <a:cs typeface="Arial" panose="020B0604020202020204" pitchFamily="34" charset="0"/>
              </a:rPr>
              <a:t>cylinder </a:t>
            </a:r>
            <a:r>
              <a:rPr lang="en-US" sz="3600" dirty="0">
                <a:latin typeface="Arial" panose="020B0604020202020204" pitchFamily="34" charset="0"/>
                <a:cs typeface="Arial" panose="020B0604020202020204" pitchFamily="34" charset="0"/>
              </a:rPr>
              <a:t>to the turbine, The principle can </a:t>
            </a:r>
            <a:r>
              <a:rPr lang="en-US" sz="3600" dirty="0" smtClean="0">
                <a:latin typeface="Arial" panose="020B0604020202020204" pitchFamily="34" charset="0"/>
                <a:cs typeface="Arial" panose="020B0604020202020204" pitchFamily="34" charset="0"/>
              </a:rPr>
              <a:t>be explained </a:t>
            </a:r>
            <a:r>
              <a:rPr lang="en-US" sz="3600" dirty="0">
                <a:latin typeface="Arial" panose="020B0604020202020204" pitchFamily="34" charset="0"/>
                <a:cs typeface="Arial" panose="020B0604020202020204" pitchFamily="34" charset="0"/>
              </a:rPr>
              <a:t>with </a:t>
            </a:r>
            <a:r>
              <a:rPr lang="en-US" sz="3600" dirty="0" smtClean="0">
                <a:latin typeface="Arial" panose="020B0604020202020204" pitchFamily="34" charset="0"/>
                <a:cs typeface="Arial" panose="020B0604020202020204" pitchFamily="34" charset="0"/>
              </a:rPr>
              <a:t>reference to </a:t>
            </a:r>
            <a:r>
              <a:rPr lang="en-US" sz="3600" dirty="0">
                <a:latin typeface="Arial" panose="020B0604020202020204" pitchFamily="34" charset="0"/>
                <a:cs typeface="Arial" panose="020B0604020202020204" pitchFamily="34" charset="0"/>
              </a:rPr>
              <a:t>a </a:t>
            </a:r>
            <a:r>
              <a:rPr lang="en-US" sz="3600" dirty="0" smtClean="0">
                <a:latin typeface="Arial" panose="020B0604020202020204" pitchFamily="34" charset="0"/>
                <a:cs typeface="Arial" panose="020B0604020202020204" pitchFamily="34" charset="0"/>
              </a:rPr>
              <a:t>single-cylinder </a:t>
            </a:r>
            <a:r>
              <a:rPr lang="en-US" sz="3600" dirty="0">
                <a:latin typeface="Arial" panose="020B0604020202020204" pitchFamily="34" charset="0"/>
                <a:cs typeface="Arial" panose="020B0604020202020204" pitchFamily="34" charset="0"/>
              </a:rPr>
              <a:t>engine </a:t>
            </a:r>
            <a:r>
              <a:rPr lang="en-US" sz="3600" dirty="0" smtClean="0">
                <a:latin typeface="Arial" panose="020B0604020202020204" pitchFamily="34" charset="0"/>
                <a:cs typeface="Arial" panose="020B0604020202020204" pitchFamily="34" charset="0"/>
              </a:rPr>
              <a:t>fitted </a:t>
            </a:r>
            <a:r>
              <a:rPr lang="en-US" sz="3600" dirty="0">
                <a:latin typeface="Arial" panose="020B0604020202020204" pitchFamily="34" charset="0"/>
                <a:cs typeface="Arial" panose="020B0604020202020204" pitchFamily="34" charset="0"/>
              </a:rPr>
              <a:t>with a single </a:t>
            </a:r>
            <a:r>
              <a:rPr lang="en-US" sz="3600" dirty="0" smtClean="0">
                <a:latin typeface="Arial" panose="020B0604020202020204" pitchFamily="34" charset="0"/>
                <a:cs typeface="Arial" panose="020B0604020202020204" pitchFamily="34" charset="0"/>
              </a:rPr>
              <a:t>turbocharger </a:t>
            </a:r>
            <a:r>
              <a:rPr lang="en-US" sz="3600" dirty="0">
                <a:latin typeface="Arial" panose="020B0604020202020204" pitchFamily="34" charset="0"/>
                <a:cs typeface="Arial" panose="020B0604020202020204" pitchFamily="34" charset="0"/>
              </a:rPr>
              <a:t>(although it is not </a:t>
            </a:r>
            <a:r>
              <a:rPr lang="en-US" sz="3600" dirty="0" smtClean="0">
                <a:latin typeface="Arial" panose="020B0604020202020204" pitchFamily="34" charset="0"/>
                <a:cs typeface="Arial" panose="020B0604020202020204" pitchFamily="34" charset="0"/>
              </a:rPr>
              <a:t>normally </a:t>
            </a:r>
            <a:r>
              <a:rPr lang="en-US" sz="3600" dirty="0">
                <a:latin typeface="Arial" panose="020B0604020202020204" pitchFamily="34" charset="0"/>
                <a:cs typeface="Arial" panose="020B0604020202020204" pitchFamily="34" charset="0"/>
              </a:rPr>
              <a:t>used with such an engine).</a:t>
            </a:r>
          </a:p>
        </p:txBody>
      </p:sp>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12</a:t>
            </a:fld>
            <a:endParaRPr lang="en-US"/>
          </a:p>
        </p:txBody>
      </p:sp>
    </p:spTree>
    <p:extLst>
      <p:ext uri="{BB962C8B-B14F-4D97-AF65-F5344CB8AC3E}">
        <p14:creationId xmlns:p14="http://schemas.microsoft.com/office/powerpoint/2010/main" val="1598692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971800"/>
            <a:ext cx="8229600" cy="3657600"/>
          </a:xfrm>
        </p:spPr>
        <p:txBody>
          <a:bodyPr>
            <a:normAutofit fontScale="85000" lnSpcReduction="10000"/>
          </a:bodyPr>
          <a:lstStyle/>
          <a:p>
            <a:pPr marL="0" indent="0" algn="just">
              <a:buNone/>
            </a:pPr>
            <a:r>
              <a:rPr lang="en-US" dirty="0">
                <a:latin typeface="Arial" panose="020B0604020202020204" pitchFamily="34" charset="0"/>
                <a:cs typeface="Arial" panose="020B0604020202020204" pitchFamily="34" charset="0"/>
              </a:rPr>
              <a:t>A </a:t>
            </a:r>
            <a:r>
              <a:rPr lang="en-US" dirty="0" smtClean="0">
                <a:latin typeface="Arial" panose="020B0604020202020204" pitchFamily="34" charset="0"/>
                <a:cs typeface="Arial" panose="020B0604020202020204" pitchFamily="34" charset="0"/>
              </a:rPr>
              <a:t>short narrow </a:t>
            </a:r>
            <a:r>
              <a:rPr lang="en-US" dirty="0">
                <a:latin typeface="Arial" panose="020B0604020202020204" pitchFamily="34" charset="0"/>
                <a:cs typeface="Arial" panose="020B0604020202020204" pitchFamily="34" charset="0"/>
              </a:rPr>
              <a:t>pipe ensures that </a:t>
            </a:r>
            <a:r>
              <a:rPr lang="en-US" dirty="0" smtClean="0">
                <a:latin typeface="Arial" panose="020B0604020202020204" pitchFamily="34" charset="0"/>
                <a:cs typeface="Arial" panose="020B0604020202020204" pitchFamily="34" charset="0"/>
              </a:rPr>
              <a:t>some of </a:t>
            </a:r>
            <a:r>
              <a:rPr lang="en-US" dirty="0">
                <a:latin typeface="Arial" panose="020B0604020202020204" pitchFamily="34" charset="0"/>
                <a:cs typeface="Arial" panose="020B0604020202020204" pitchFamily="34" charset="0"/>
              </a:rPr>
              <a:t>the kinetic energy of the gas leaving the exhaust </a:t>
            </a:r>
            <a:r>
              <a:rPr lang="en-US" dirty="0" smtClean="0">
                <a:latin typeface="Arial" panose="020B0604020202020204" pitchFamily="34" charset="0"/>
                <a:cs typeface="Arial" panose="020B0604020202020204" pitchFamily="34" charset="0"/>
              </a:rPr>
              <a:t>port </a:t>
            </a:r>
            <a:r>
              <a:rPr lang="en-US" dirty="0">
                <a:latin typeface="Arial" panose="020B0604020202020204" pitchFamily="34" charset="0"/>
                <a:cs typeface="Arial" panose="020B0604020202020204" pitchFamily="34" charset="0"/>
              </a:rPr>
              <a:t>is </a:t>
            </a:r>
            <a:r>
              <a:rPr lang="en-US" dirty="0" smtClean="0">
                <a:latin typeface="Arial" panose="020B0604020202020204" pitchFamily="34" charset="0"/>
                <a:cs typeface="Arial" panose="020B0604020202020204" pitchFamily="34" charset="0"/>
              </a:rPr>
              <a:t>maintained </a:t>
            </a:r>
            <a:r>
              <a:rPr lang="en-US" dirty="0">
                <a:latin typeface="Arial" panose="020B0604020202020204" pitchFamily="34" charset="0"/>
                <a:cs typeface="Arial" panose="020B0604020202020204" pitchFamily="34" charset="0"/>
              </a:rPr>
              <a:t>and not </a:t>
            </a:r>
            <a:r>
              <a:rPr lang="en-US" dirty="0" smtClean="0">
                <a:latin typeface="Arial" panose="020B0604020202020204" pitchFamily="34" charset="0"/>
                <a:cs typeface="Arial" panose="020B0604020202020204" pitchFamily="34" charset="0"/>
              </a:rPr>
              <a:t>destroyed </a:t>
            </a:r>
            <a:r>
              <a:rPr lang="en-US" dirty="0">
                <a:latin typeface="Arial" panose="020B0604020202020204" pitchFamily="34" charset="0"/>
                <a:cs typeface="Arial" panose="020B0604020202020204" pitchFamily="34" charset="0"/>
              </a:rPr>
              <a:t>in sudden </a:t>
            </a:r>
            <a:r>
              <a:rPr lang="en-US" dirty="0" smtClean="0">
                <a:latin typeface="Arial" panose="020B0604020202020204" pitchFamily="34" charset="0"/>
                <a:cs typeface="Arial" panose="020B0604020202020204" pitchFamily="34" charset="0"/>
              </a:rPr>
              <a:t>expansion</a:t>
            </a:r>
            <a:r>
              <a:rPr lang="en-US" dirty="0">
                <a:latin typeface="Arial" panose="020B0604020202020204" pitchFamily="34" charset="0"/>
                <a:cs typeface="Arial" panose="020B0604020202020204" pitchFamily="34" charset="0"/>
              </a:rPr>
              <a:t>. The kinetic energy is partially transmitted to the turbine in the form of pressure wave The </a:t>
            </a:r>
            <a:r>
              <a:rPr lang="en-US" dirty="0" smtClean="0">
                <a:latin typeface="Arial" panose="020B0604020202020204" pitchFamily="34" charset="0"/>
                <a:cs typeface="Arial" panose="020B0604020202020204" pitchFamily="34" charset="0"/>
              </a:rPr>
              <a:t>figure </a:t>
            </a:r>
            <a:r>
              <a:rPr lang="en-US" dirty="0">
                <a:latin typeface="Arial" panose="020B0604020202020204" pitchFamily="34" charset="0"/>
                <a:cs typeface="Arial" panose="020B0604020202020204" pitchFamily="34" charset="0"/>
              </a:rPr>
              <a:t>shows </a:t>
            </a: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typical </a:t>
            </a:r>
            <a:r>
              <a:rPr lang="en-US" dirty="0" smtClean="0">
                <a:latin typeface="Arial" panose="020B0604020202020204" pitchFamily="34" charset="0"/>
                <a:cs typeface="Arial" panose="020B0604020202020204" pitchFamily="34" charset="0"/>
              </a:rPr>
              <a:t>pressure/time </a:t>
            </a:r>
            <a:r>
              <a:rPr lang="en-US" dirty="0">
                <a:latin typeface="Arial" panose="020B0604020202020204" pitchFamily="34" charset="0"/>
                <a:cs typeface="Arial" panose="020B0604020202020204" pitchFamily="34" charset="0"/>
              </a:rPr>
              <a:t>diagram </a:t>
            </a: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the cylinder and in the pipe. Compared with the constant pressure system the exhaust manifold pressure is no longer </a:t>
            </a:r>
            <a:r>
              <a:rPr lang="en-US" dirty="0" smtClean="0">
                <a:latin typeface="Arial" panose="020B0604020202020204" pitchFamily="34" charset="0"/>
                <a:cs typeface="Arial" panose="020B0604020202020204" pitchFamily="34" charset="0"/>
              </a:rPr>
              <a:t>constant.</a:t>
            </a:r>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762000"/>
            <a:ext cx="7010400" cy="2343477"/>
          </a:xfrm>
          <a:prstGeom prst="rect">
            <a:avLst/>
          </a:prstGeom>
        </p:spPr>
      </p:pic>
    </p:spTree>
    <p:extLst>
      <p:ext uri="{BB962C8B-B14F-4D97-AF65-F5344CB8AC3E}">
        <p14:creationId xmlns:p14="http://schemas.microsoft.com/office/powerpoint/2010/main" val="3552574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4495800" cy="5601070"/>
          </a:xfrm>
        </p:spPr>
        <p:txBody>
          <a:bodyPr>
            <a:noAutofit/>
          </a:bodyPr>
          <a:lstStyle/>
          <a:p>
            <a:pPr marL="0" indent="0" algn="just">
              <a:buNone/>
            </a:pPr>
            <a:r>
              <a:rPr lang="en-US" sz="2000" dirty="0" smtClean="0">
                <a:latin typeface="Arial" panose="020B0604020202020204" pitchFamily="34" charset="0"/>
                <a:cs typeface="Arial" panose="020B0604020202020204" pitchFamily="34" charset="0"/>
              </a:rPr>
              <a:t>It </a:t>
            </a:r>
            <a:r>
              <a:rPr lang="en-US" sz="2000" dirty="0">
                <a:latin typeface="Arial" panose="020B0604020202020204" pitchFamily="34" charset="0"/>
                <a:cs typeface="Arial" panose="020B0604020202020204" pitchFamily="34" charset="0"/>
              </a:rPr>
              <a:t>is clear that the gas flow into the turbine is highly unsteady and </a:t>
            </a:r>
            <a:r>
              <a:rPr lang="en-US" sz="2000" dirty="0" smtClean="0">
                <a:latin typeface="Arial" panose="020B0604020202020204" pitchFamily="34" charset="0"/>
                <a:cs typeface="Arial" panose="020B0604020202020204" pitchFamily="34" charset="0"/>
              </a:rPr>
              <a:t>will </a:t>
            </a:r>
            <a:r>
              <a:rPr lang="en-US" sz="2000" dirty="0" smtClean="0">
                <a:latin typeface="Arial" panose="020B0604020202020204" pitchFamily="34" charset="0"/>
                <a:cs typeface="Arial" panose="020B0604020202020204" pitchFamily="34" charset="0"/>
              </a:rPr>
              <a:t>in fact </a:t>
            </a:r>
            <a:r>
              <a:rPr lang="en-US" sz="2000" dirty="0">
                <a:latin typeface="Arial" panose="020B0604020202020204" pitchFamily="34" charset="0"/>
                <a:cs typeface="Arial" panose="020B0604020202020204" pitchFamily="34" charset="0"/>
              </a:rPr>
              <a:t>be zero for much of the time When the pressure arrives the </a:t>
            </a:r>
            <a:r>
              <a:rPr lang="en-US" sz="2000" dirty="0" smtClean="0">
                <a:latin typeface="Arial" panose="020B0604020202020204" pitchFamily="34" charset="0"/>
                <a:cs typeface="Arial" panose="020B0604020202020204" pitchFamily="34" charset="0"/>
              </a:rPr>
              <a:t>turbine </a:t>
            </a:r>
            <a:r>
              <a:rPr lang="en-US" sz="2000" dirty="0">
                <a:latin typeface="Arial" panose="020B0604020202020204" pitchFamily="34" charset="0"/>
                <a:cs typeface="Arial" panose="020B0604020202020204" pitchFamily="34" charset="0"/>
              </a:rPr>
              <a:t>entry, the turbine </a:t>
            </a:r>
            <a:r>
              <a:rPr lang="en-US" sz="2000" dirty="0" smtClean="0">
                <a:latin typeface="Arial" panose="020B0604020202020204" pitchFamily="34" charset="0"/>
                <a:cs typeface="Arial" panose="020B0604020202020204" pitchFamily="34" charset="0"/>
              </a:rPr>
              <a:t>will </a:t>
            </a:r>
            <a:r>
              <a:rPr lang="en-US" sz="2000" dirty="0">
                <a:latin typeface="Arial" panose="020B0604020202020204" pitchFamily="34" charset="0"/>
                <a:cs typeface="Arial" panose="020B0604020202020204" pitchFamily="34" charset="0"/>
              </a:rPr>
              <a:t>tend to accelerate when the pressure wave decays the turbine will tend to decelerate due to the power absorption of the compressor For this system to work well attempts must be made to reduce the low unsteadiness at the turbine </a:t>
            </a:r>
            <a:r>
              <a:rPr lang="en-US" sz="2000" dirty="0" smtClean="0">
                <a:latin typeface="Arial" panose="020B0604020202020204" pitchFamily="34" charset="0"/>
                <a:cs typeface="Arial" panose="020B0604020202020204" pitchFamily="34" charset="0"/>
              </a:rPr>
              <a:t>entry</a:t>
            </a:r>
          </a:p>
          <a:p>
            <a:pPr marL="0" indent="0" algn="just">
              <a:buNone/>
            </a:pPr>
            <a:r>
              <a:rPr lang="en-US" sz="2000" dirty="0">
                <a:latin typeface="Arial" panose="020B0604020202020204" pitchFamily="34" charset="0"/>
                <a:cs typeface="Arial" panose="020B0604020202020204" pitchFamily="34" charset="0"/>
              </a:rPr>
              <a:t>Reducing </a:t>
            </a:r>
            <a:r>
              <a:rPr lang="en-US" sz="2000" dirty="0" smtClean="0">
                <a:latin typeface="Arial" panose="020B0604020202020204" pitchFamily="34" charset="0"/>
                <a:cs typeface="Arial" panose="020B0604020202020204" pitchFamily="34" charset="0"/>
              </a:rPr>
              <a:t>the flow unsteadiness </a:t>
            </a:r>
            <a:r>
              <a:rPr lang="en-US" sz="2000" dirty="0">
                <a:latin typeface="Arial" panose="020B0604020202020204" pitchFamily="34" charset="0"/>
                <a:cs typeface="Arial" panose="020B0604020202020204" pitchFamily="34" charset="0"/>
              </a:rPr>
              <a:t>is by connecting the narrow exhaust pipes from several cylinders to a common turbine </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indent="0" algn="just">
              <a:buNone/>
            </a:pPr>
            <a:endParaRPr lang="en-US" sz="2800" dirty="0">
              <a:latin typeface="Arabic Typesetting" panose="03020402040406030203" pitchFamily="66" charset="-78"/>
              <a:cs typeface="Arabic Typesetting" panose="03020402040406030203" pitchFamily="66" charset="-78"/>
            </a:endParaRPr>
          </a:p>
        </p:txBody>
      </p:sp>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799" y="762000"/>
            <a:ext cx="4114801" cy="2895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730" y="3657600"/>
            <a:ext cx="4453269" cy="3010270"/>
          </a:xfrm>
          <a:prstGeom prst="rect">
            <a:avLst/>
          </a:prstGeom>
        </p:spPr>
      </p:pic>
    </p:spTree>
    <p:extLst>
      <p:ext uri="{BB962C8B-B14F-4D97-AF65-F5344CB8AC3E}">
        <p14:creationId xmlns:p14="http://schemas.microsoft.com/office/powerpoint/2010/main" val="268051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763000" cy="5715000"/>
          </a:xfrm>
        </p:spPr>
        <p:txBody>
          <a:bodyPr>
            <a:normAutofit fontScale="77500" lnSpcReduction="20000"/>
          </a:bodyPr>
          <a:lstStyle/>
          <a:p>
            <a:pPr marL="0" indent="0">
              <a:buNone/>
            </a:pPr>
            <a:r>
              <a:rPr lang="en-US" sz="3900" b="1" u="sng" dirty="0">
                <a:latin typeface="Arabic Typesetting" panose="03020402040406030203" pitchFamily="66" charset="-78"/>
                <a:cs typeface="Arabic Typesetting" panose="03020402040406030203" pitchFamily="66" charset="-78"/>
              </a:rPr>
              <a:t>7.3.3 Comparison between constant </a:t>
            </a:r>
            <a:r>
              <a:rPr lang="en-US" sz="3900" b="1" u="sng" dirty="0" err="1">
                <a:latin typeface="Arabic Typesetting" panose="03020402040406030203" pitchFamily="66" charset="-78"/>
                <a:cs typeface="Arabic Typesetting" panose="03020402040406030203" pitchFamily="66" charset="-78"/>
              </a:rPr>
              <a:t>Pr</a:t>
            </a:r>
            <a:r>
              <a:rPr lang="en-US" sz="3900" b="1" u="sng" dirty="0">
                <a:latin typeface="Arabic Typesetting" panose="03020402040406030203" pitchFamily="66" charset="-78"/>
                <a:cs typeface="Arabic Typesetting" panose="03020402040406030203" pitchFamily="66" charset="-78"/>
              </a:rPr>
              <a:t> &amp; </a:t>
            </a:r>
            <a:r>
              <a:rPr lang="en-US" sz="3900" b="1" u="sng" dirty="0" err="1">
                <a:latin typeface="Arabic Typesetting" panose="03020402040406030203" pitchFamily="66" charset="-78"/>
                <a:cs typeface="Arabic Typesetting" panose="03020402040406030203" pitchFamily="66" charset="-78"/>
              </a:rPr>
              <a:t>Puls</a:t>
            </a:r>
            <a:r>
              <a:rPr lang="en-US" sz="3900" b="1" u="sng" dirty="0">
                <a:latin typeface="Arabic Typesetting" panose="03020402040406030203" pitchFamily="66" charset="-78"/>
                <a:cs typeface="Arabic Typesetting" panose="03020402040406030203" pitchFamily="66" charset="-78"/>
              </a:rPr>
              <a:t> Turbocharging </a:t>
            </a:r>
            <a:endParaRPr lang="en-US" sz="3900" b="1" u="sng" dirty="0" smtClean="0">
              <a:latin typeface="Arabic Typesetting" panose="03020402040406030203" pitchFamily="66" charset="-78"/>
              <a:cs typeface="Arabic Typesetting" panose="03020402040406030203" pitchFamily="66" charset="-78"/>
            </a:endParaRPr>
          </a:p>
          <a:p>
            <a:pPr marL="514350" indent="-514350" algn="just">
              <a:buFont typeface="+mj-lt"/>
              <a:buAutoNum type="arabicPeriod"/>
            </a:pPr>
            <a:r>
              <a:rPr lang="en-US" dirty="0" smtClean="0">
                <a:latin typeface="Arial" panose="020B0604020202020204" pitchFamily="34" charset="0"/>
                <a:cs typeface="Arial" panose="020B0604020202020204" pitchFamily="34" charset="0"/>
              </a:rPr>
              <a:t>Constant </a:t>
            </a:r>
            <a:r>
              <a:rPr lang="en-US" dirty="0">
                <a:latin typeface="Arial" panose="020B0604020202020204" pitchFamily="34" charset="0"/>
                <a:cs typeface="Arial" panose="020B0604020202020204" pitchFamily="34" charset="0"/>
              </a:rPr>
              <a:t>pressure turbocharging has a steady turbine entry conditions with time. Thus all the losses in the turbine that results from unsteady flow are </a:t>
            </a:r>
            <a:r>
              <a:rPr lang="en-US" dirty="0" smtClean="0">
                <a:latin typeface="Arial" panose="020B0604020202020204" pitchFamily="34" charset="0"/>
                <a:cs typeface="Arial" panose="020B0604020202020204" pitchFamily="34" charset="0"/>
              </a:rPr>
              <a:t>absent.</a:t>
            </a:r>
          </a:p>
          <a:p>
            <a:pPr marL="514350" indent="-514350" algn="just">
              <a:buFont typeface="+mj-lt"/>
              <a:buAutoNum type="arabicPeriod"/>
            </a:pP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Single </a:t>
            </a:r>
            <a:r>
              <a:rPr lang="en-US" dirty="0" smtClean="0">
                <a:latin typeface="Arial" panose="020B0604020202020204" pitchFamily="34" charset="0"/>
                <a:cs typeface="Arial" panose="020B0604020202020204" pitchFamily="34" charset="0"/>
              </a:rPr>
              <a:t>entry </a:t>
            </a:r>
            <a:r>
              <a:rPr lang="en-US" dirty="0">
                <a:latin typeface="Arial" panose="020B0604020202020204" pitchFamily="34" charset="0"/>
                <a:cs typeface="Arial" panose="020B0604020202020204" pitchFamily="34" charset="0"/>
              </a:rPr>
              <a:t>turbine may be used with const. press TC while more than turbine entry is used in </a:t>
            </a:r>
            <a:r>
              <a:rPr lang="en-US" dirty="0" err="1">
                <a:latin typeface="Arial" panose="020B0604020202020204" pitchFamily="34" charset="0"/>
                <a:cs typeface="Arial" panose="020B0604020202020204" pitchFamily="34" charset="0"/>
              </a:rPr>
              <a:t>puls</a:t>
            </a:r>
            <a:r>
              <a:rPr lang="en-US" dirty="0">
                <a:latin typeface="Arial" panose="020B0604020202020204" pitchFamily="34" charset="0"/>
                <a:cs typeface="Arial" panose="020B0604020202020204" pitchFamily="34" charset="0"/>
              </a:rPr>
              <a:t> TC. </a:t>
            </a:r>
            <a:endParaRPr lang="en-US" dirty="0" smtClean="0">
              <a:latin typeface="Arial" panose="020B0604020202020204" pitchFamily="34" charset="0"/>
              <a:cs typeface="Arial" panose="020B0604020202020204" pitchFamily="34" charset="0"/>
            </a:endParaRPr>
          </a:p>
          <a:p>
            <a:pPr marL="514350" indent="-514350" algn="just">
              <a:buFont typeface="+mj-lt"/>
              <a:buAutoNum type="arabicPeriod"/>
            </a:pP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Single </a:t>
            </a:r>
            <a:r>
              <a:rPr lang="en-US" dirty="0" smtClean="0">
                <a:latin typeface="Arial" panose="020B0604020202020204" pitchFamily="34" charset="0"/>
                <a:cs typeface="Arial" panose="020B0604020202020204" pitchFamily="34" charset="0"/>
              </a:rPr>
              <a:t>turbocharger </a:t>
            </a:r>
            <a:r>
              <a:rPr lang="en-US" dirty="0">
                <a:latin typeface="Arial" panose="020B0604020202020204" pitchFamily="34" charset="0"/>
                <a:cs typeface="Arial" panose="020B0604020202020204" pitchFamily="34" charset="0"/>
              </a:rPr>
              <a:t>can be used on all </a:t>
            </a:r>
            <a:r>
              <a:rPr lang="en-US" dirty="0" smtClean="0">
                <a:latin typeface="Arial" panose="020B0604020202020204" pitchFamily="34" charset="0"/>
                <a:cs typeface="Arial" panose="020B0604020202020204" pitchFamily="34" charset="0"/>
              </a:rPr>
              <a:t>multi-cylinder </a:t>
            </a:r>
            <a:r>
              <a:rPr lang="en-US" dirty="0">
                <a:latin typeface="Arial" panose="020B0604020202020204" pitchFamily="34" charset="0"/>
                <a:cs typeface="Arial" panose="020B0604020202020204" pitchFamily="34" charset="0"/>
              </a:rPr>
              <a:t>engines in const. Press TC It will be a large unit which has lower losses and hence have higher efficiency </a:t>
            </a:r>
            <a:r>
              <a:rPr lang="en-US" dirty="0" smtClean="0">
                <a:latin typeface="Arial" panose="020B0604020202020204" pitchFamily="34" charset="0"/>
                <a:cs typeface="Arial" panose="020B0604020202020204" pitchFamily="34" charset="0"/>
              </a:rPr>
              <a:t>.</a:t>
            </a:r>
          </a:p>
          <a:p>
            <a:pPr marL="514350" indent="-514350" algn="just">
              <a:buFont typeface="+mj-lt"/>
              <a:buAutoNum type="arabicPeriod"/>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exhaust manifold in const. Press TC is simple to construct although it may rather bulky </a:t>
            </a:r>
            <a:r>
              <a:rPr lang="en-US" dirty="0" smtClean="0">
                <a:latin typeface="Arial" panose="020B0604020202020204" pitchFamily="34" charset="0"/>
                <a:cs typeface="Arial" panose="020B0604020202020204" pitchFamily="34" charset="0"/>
              </a:rPr>
              <a:t>.</a:t>
            </a:r>
          </a:p>
          <a:p>
            <a:pPr marL="514350" indent="-514350" algn="just">
              <a:buFont typeface="+mj-lt"/>
              <a:buAutoNum type="arabicPeriod"/>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major disadvantage of the </a:t>
            </a:r>
            <a:r>
              <a:rPr lang="en-US" dirty="0" err="1">
                <a:latin typeface="Arial" panose="020B0604020202020204" pitchFamily="34" charset="0"/>
                <a:cs typeface="Arial" panose="020B0604020202020204" pitchFamily="34" charset="0"/>
              </a:rPr>
              <a:t>const</a:t>
            </a:r>
            <a:r>
              <a:rPr lang="en-US" dirty="0">
                <a:latin typeface="Arial" panose="020B0604020202020204" pitchFamily="34" charset="0"/>
                <a:cs typeface="Arial" panose="020B0604020202020204" pitchFamily="34" charset="0"/>
              </a:rPr>
              <a:t>, press TC system arises when the engine load is suddenly increased or a rapid engine speed increase is required. The pressure in the large volume is slow to rise. hence the energy available at the turbine increases only gradually. Turbocharger and engine response will be poor .</a:t>
            </a:r>
          </a:p>
        </p:txBody>
      </p:sp>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15</a:t>
            </a:fld>
            <a:endParaRPr lang="en-US"/>
          </a:p>
        </p:txBody>
      </p:sp>
    </p:spTree>
    <p:extLst>
      <p:ext uri="{BB962C8B-B14F-4D97-AF65-F5344CB8AC3E}">
        <p14:creationId xmlns:p14="http://schemas.microsoft.com/office/powerpoint/2010/main" val="1973163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638800"/>
          </a:xfrm>
        </p:spPr>
        <p:txBody>
          <a:bodyPr>
            <a:normAutofit fontScale="77500" lnSpcReduction="20000"/>
          </a:bodyPr>
          <a:lstStyle/>
          <a:p>
            <a:pPr marL="0" indent="0">
              <a:buNone/>
            </a:pPr>
            <a:r>
              <a:rPr lang="en-US" sz="5200" b="1" u="sng" dirty="0">
                <a:latin typeface="Arabic Typesetting" panose="03020402040406030203" pitchFamily="66" charset="-78"/>
                <a:cs typeface="Arabic Typesetting" panose="03020402040406030203" pitchFamily="66" charset="-78"/>
              </a:rPr>
              <a:t>7.3.4 </a:t>
            </a:r>
            <a:r>
              <a:rPr lang="en-US" sz="5700" b="1" u="sng" dirty="0">
                <a:latin typeface="Arabic Typesetting" panose="03020402040406030203" pitchFamily="66" charset="-78"/>
                <a:cs typeface="Arabic Typesetting" panose="03020402040406030203" pitchFamily="66" charset="-78"/>
              </a:rPr>
              <a:t>Charge cooling </a:t>
            </a:r>
            <a:endParaRPr lang="en-US" sz="5700" b="1" u="sng" dirty="0" smtClean="0">
              <a:latin typeface="Arabic Typesetting" panose="03020402040406030203" pitchFamily="66" charset="-78"/>
              <a:cs typeface="Arabic Typesetting" panose="03020402040406030203" pitchFamily="66" charset="-78"/>
            </a:endParaRPr>
          </a:p>
          <a:p>
            <a:pPr marL="0" indent="0" algn="just">
              <a:buNone/>
            </a:pPr>
            <a:r>
              <a:rPr lang="en-US" sz="4100" dirty="0" smtClean="0">
                <a:latin typeface="Arial" panose="020B0604020202020204" pitchFamily="34" charset="0"/>
                <a:cs typeface="Arial" panose="020B0604020202020204" pitchFamily="34" charset="0"/>
              </a:rPr>
              <a:t>The </a:t>
            </a:r>
            <a:r>
              <a:rPr lang="en-US" sz="4100" dirty="0">
                <a:latin typeface="Arial" panose="020B0604020202020204" pitchFamily="34" charset="0"/>
                <a:cs typeface="Arial" panose="020B0604020202020204" pitchFamily="34" charset="0"/>
              </a:rPr>
              <a:t>compression of air in the compressor is accompanied by a temperature rise. This temperature rise will depend on the pressure ratio and the efficiency of the compressor. Anything that helps to reduce the inlet manifold air temperature will increase the density of the air and consequently increases the mass of air in the cylinders. It follows that reducing this temperature will enable more fuel </a:t>
            </a:r>
            <a:r>
              <a:rPr lang="en-US" sz="4100" dirty="0" smtClean="0">
                <a:latin typeface="Arial" panose="020B0604020202020204" pitchFamily="34" charset="0"/>
                <a:cs typeface="Arial" panose="020B0604020202020204" pitchFamily="34" charset="0"/>
              </a:rPr>
              <a:t>to be </a:t>
            </a:r>
            <a:r>
              <a:rPr lang="en-US" sz="4100" dirty="0">
                <a:latin typeface="Arial" panose="020B0604020202020204" pitchFamily="34" charset="0"/>
                <a:cs typeface="Arial" panose="020B0604020202020204" pitchFamily="34" charset="0"/>
              </a:rPr>
              <a:t>burnt and the power output </a:t>
            </a:r>
            <a:r>
              <a:rPr lang="en-US" sz="4100" dirty="0" smtClean="0">
                <a:latin typeface="Arial" panose="020B0604020202020204" pitchFamily="34" charset="0"/>
                <a:cs typeface="Arial" panose="020B0604020202020204" pitchFamily="34" charset="0"/>
              </a:rPr>
              <a:t>to increase.</a:t>
            </a:r>
            <a:endParaRPr lang="en-US" sz="41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16</a:t>
            </a:fld>
            <a:endParaRPr lang="en-US"/>
          </a:p>
        </p:txBody>
      </p:sp>
    </p:spTree>
    <p:extLst>
      <p:ext uri="{BB962C8B-B14F-4D97-AF65-F5344CB8AC3E}">
        <p14:creationId xmlns:p14="http://schemas.microsoft.com/office/powerpoint/2010/main" val="1102104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228600" y="990600"/>
                <a:ext cx="8229600" cy="5486400"/>
              </a:xfrm>
            </p:spPr>
            <p:txBody>
              <a:bodyPr>
                <a:normAutofit fontScale="92500" lnSpcReduction="20000"/>
              </a:bodyPr>
              <a:lstStyle/>
              <a:p>
                <a:pPr marL="0" indent="0" algn="just">
                  <a:buNone/>
                </a:pPr>
                <a:r>
                  <a:rPr lang="en-US" sz="3500" dirty="0" smtClean="0">
                    <a:latin typeface="Arial" panose="020B0604020202020204" pitchFamily="34" charset="0"/>
                    <a:cs typeface="Arial" panose="020B0604020202020204" pitchFamily="34" charset="0"/>
                  </a:rPr>
                  <a:t>Since </a:t>
                </a:r>
                <a:r>
                  <a:rPr lang="en-US" sz="3500" dirty="0">
                    <a:latin typeface="Arial" panose="020B0604020202020204" pitchFamily="34" charset="0"/>
                    <a:cs typeface="Arial" panose="020B0604020202020204" pitchFamily="34" charset="0"/>
                  </a:rPr>
                  <a:t>the compressor or delivery temperature is greater than the ambient temperature </a:t>
                </a:r>
                <a:r>
                  <a:rPr lang="en-US" sz="3500" dirty="0" smtClean="0">
                    <a:latin typeface="Arial" panose="020B0604020202020204" pitchFamily="34" charset="0"/>
                    <a:cs typeface="Arial" panose="020B0604020202020204" pitchFamily="34" charset="0"/>
                  </a:rPr>
                  <a:t>it </a:t>
                </a:r>
                <a:r>
                  <a:rPr lang="en-US" sz="3500" dirty="0">
                    <a:latin typeface="Arial" panose="020B0604020202020204" pitchFamily="34" charset="0"/>
                    <a:cs typeface="Arial" panose="020B0604020202020204" pitchFamily="34" charset="0"/>
                  </a:rPr>
                  <a:t>is possible to use a simple heat exchanger to reduce </a:t>
                </a:r>
                <a:r>
                  <a:rPr lang="en-US" sz="3500" dirty="0" smtClean="0">
                    <a:latin typeface="Arial" panose="020B0604020202020204" pitchFamily="34" charset="0"/>
                    <a:cs typeface="Arial" panose="020B0604020202020204" pitchFamily="34" charset="0"/>
                  </a:rPr>
                  <a:t>T2 .</a:t>
                </a:r>
              </a:p>
              <a:p>
                <a:pPr marL="0" indent="0" algn="just">
                  <a:buNone/>
                </a:pPr>
                <a:r>
                  <a:rPr lang="en-US" sz="3500" dirty="0" smtClean="0">
                    <a:latin typeface="Arial" panose="020B0604020202020204" pitchFamily="34" charset="0"/>
                    <a:cs typeface="Arial" panose="020B0604020202020204" pitchFamily="34" charset="0"/>
                  </a:rPr>
                  <a:t>Since </a:t>
                </a:r>
                <a:r>
                  <a:rPr lang="en-US" sz="3500" dirty="0">
                    <a:latin typeface="Arial" panose="020B0604020202020204" pitchFamily="34" charset="0"/>
                    <a:cs typeface="Arial" panose="020B0604020202020204" pitchFamily="34" charset="0"/>
                  </a:rPr>
                  <a:t>the charge cooler is fitted between the compressor and engine, it is often called an intercooler, or sometimes after cooler </a:t>
                </a:r>
                <a:r>
                  <a:rPr lang="en-US" sz="3500" dirty="0" smtClean="0">
                    <a:latin typeface="Arial" panose="020B0604020202020204" pitchFamily="34" charset="0"/>
                    <a:cs typeface="Arial" panose="020B0604020202020204" pitchFamily="34" charset="0"/>
                  </a:rPr>
                  <a:t>.</a:t>
                </a:r>
              </a:p>
              <a:p>
                <a:pPr marL="0" indent="0" algn="just">
                  <a:buNone/>
                </a:pPr>
                <a:r>
                  <a:rPr lang="en-US" sz="3500" dirty="0">
                    <a:latin typeface="Arial" panose="020B0604020202020204" pitchFamily="34" charset="0"/>
                    <a:cs typeface="Arial" panose="020B0604020202020204" pitchFamily="34" charset="0"/>
                  </a:rPr>
                  <a:t>The effectiveness </a:t>
                </a:r>
                <a:r>
                  <a:rPr lang="en-US" sz="3500" dirty="0" smtClean="0">
                    <a:latin typeface="Arial" panose="020B0604020202020204" pitchFamily="34" charset="0"/>
                    <a:cs typeface="Arial" panose="020B0604020202020204" pitchFamily="34" charset="0"/>
                  </a:rPr>
                  <a:t>(</a:t>
                </a:r>
                <a14:m>
                  <m:oMath xmlns:m="http://schemas.openxmlformats.org/officeDocument/2006/math">
                    <m:r>
                      <a:rPr lang="en-US" sz="3500" i="1" smtClean="0">
                        <a:latin typeface="Cambria Math" panose="02040503050406030204" pitchFamily="18" charset="0"/>
                        <a:ea typeface="Cambria Math" panose="02040503050406030204" pitchFamily="18" charset="0"/>
                        <a:cs typeface="Arabic Typesetting" panose="03020402040406030203" pitchFamily="66" charset="-78"/>
                      </a:rPr>
                      <m:t>𝜀</m:t>
                    </m:r>
                  </m:oMath>
                </a14:m>
                <a:r>
                  <a:rPr lang="en-US" sz="3500" dirty="0" smtClean="0">
                    <a:latin typeface="Arial" panose="020B0604020202020204" pitchFamily="34" charset="0"/>
                    <a:cs typeface="Arial" panose="020B0604020202020204" pitchFamily="34" charset="0"/>
                  </a:rPr>
                  <a:t>) </a:t>
                </a:r>
                <a:r>
                  <a:rPr lang="en-US" sz="3500" dirty="0">
                    <a:latin typeface="Arial" panose="020B0604020202020204" pitchFamily="34" charset="0"/>
                    <a:cs typeface="Arial" panose="020B0604020202020204" pitchFamily="34" charset="0"/>
                  </a:rPr>
                  <a:t>Can be defined as Follows </a:t>
                </a:r>
                <a:endParaRPr lang="en-US" sz="3500" dirty="0" smtClean="0">
                  <a:latin typeface="Arial" panose="020B0604020202020204" pitchFamily="34" charset="0"/>
                  <a:cs typeface="Arial" panose="020B0604020202020204" pitchFamily="34" charset="0"/>
                </a:endParaRPr>
              </a:p>
              <a:p>
                <a:pPr marL="0" indent="0" algn="ctr">
                  <a:buNone/>
                </a:pPr>
                <a14:m>
                  <m:oMath xmlns:m="http://schemas.openxmlformats.org/officeDocument/2006/math">
                    <m:r>
                      <a:rPr lang="en-US" sz="5200" i="1">
                        <a:latin typeface="Cambria Math" panose="02040503050406030204" pitchFamily="18" charset="0"/>
                        <a:ea typeface="Cambria Math" panose="02040503050406030204" pitchFamily="18" charset="0"/>
                        <a:cs typeface="Arabic Typesetting" panose="03020402040406030203" pitchFamily="66" charset="-78"/>
                      </a:rPr>
                      <m:t>𝜀</m:t>
                    </m:r>
                    <m:r>
                      <a:rPr lang="en-US" sz="5200" b="0" i="1" smtClean="0">
                        <a:latin typeface="Cambria Math" panose="02040503050406030204" pitchFamily="18" charset="0"/>
                        <a:ea typeface="Cambria Math" panose="02040503050406030204" pitchFamily="18" charset="0"/>
                        <a:cs typeface="Arabic Typesetting" panose="03020402040406030203" pitchFamily="66" charset="-78"/>
                      </a:rPr>
                      <m:t>=</m:t>
                    </m:r>
                    <m:f>
                      <m:fPr>
                        <m:ctrlPr>
                          <a:rPr lang="en-US" sz="5200" i="1" dirty="0" smtClean="0">
                            <a:latin typeface="Cambria Math" panose="02040503050406030204" pitchFamily="18" charset="0"/>
                            <a:cs typeface="Arabic Typesetting" panose="03020402040406030203" pitchFamily="66" charset="-78"/>
                          </a:rPr>
                        </m:ctrlPr>
                      </m:fPr>
                      <m:num>
                        <m:sSub>
                          <m:sSubPr>
                            <m:ctrlPr>
                              <a:rPr lang="en-US" sz="5200" b="0" i="1" dirty="0" smtClean="0">
                                <a:latin typeface="Cambria Math" panose="02040503050406030204" pitchFamily="18" charset="0"/>
                                <a:cs typeface="Arabic Typesetting" panose="03020402040406030203" pitchFamily="66" charset="-78"/>
                              </a:rPr>
                            </m:ctrlPr>
                          </m:sSubPr>
                          <m:e>
                            <m:r>
                              <a:rPr lang="en-US" sz="5200" b="0" i="1" dirty="0" smtClean="0">
                                <a:latin typeface="Cambria Math" panose="02040503050406030204" pitchFamily="18" charset="0"/>
                                <a:cs typeface="Arabic Typesetting" panose="03020402040406030203" pitchFamily="66" charset="-78"/>
                              </a:rPr>
                              <m:t>𝑇</m:t>
                            </m:r>
                          </m:e>
                          <m:sub>
                            <m:r>
                              <a:rPr lang="en-US" sz="5200" b="0" i="1" dirty="0" smtClean="0">
                                <a:latin typeface="Cambria Math" panose="02040503050406030204" pitchFamily="18" charset="0"/>
                                <a:cs typeface="Arabic Typesetting" panose="03020402040406030203" pitchFamily="66" charset="-78"/>
                              </a:rPr>
                              <m:t>2</m:t>
                            </m:r>
                            <m:r>
                              <a:rPr lang="en-US" sz="5200" b="0" i="1" dirty="0" smtClean="0">
                                <a:latin typeface="Cambria Math" panose="02040503050406030204" pitchFamily="18" charset="0"/>
                                <a:cs typeface="Arabic Typesetting" panose="03020402040406030203" pitchFamily="66" charset="-78"/>
                              </a:rPr>
                              <m:t>𝑎</m:t>
                            </m:r>
                          </m:sub>
                        </m:sSub>
                        <m:r>
                          <a:rPr lang="en-US" sz="5200" b="0" i="1" dirty="0" smtClean="0">
                            <a:latin typeface="Cambria Math" panose="02040503050406030204" pitchFamily="18" charset="0"/>
                            <a:cs typeface="Arabic Typesetting" panose="03020402040406030203" pitchFamily="66" charset="-78"/>
                          </a:rPr>
                          <m:t>−</m:t>
                        </m:r>
                        <m:sSub>
                          <m:sSubPr>
                            <m:ctrlPr>
                              <a:rPr lang="en-US" sz="5200" i="1" dirty="0">
                                <a:latin typeface="Cambria Math" panose="02040503050406030204" pitchFamily="18" charset="0"/>
                                <a:cs typeface="Arabic Typesetting" panose="03020402040406030203" pitchFamily="66" charset="-78"/>
                              </a:rPr>
                            </m:ctrlPr>
                          </m:sSubPr>
                          <m:e>
                            <m:r>
                              <a:rPr lang="en-US" sz="5200" i="1" dirty="0">
                                <a:latin typeface="Cambria Math" panose="02040503050406030204" pitchFamily="18" charset="0"/>
                                <a:cs typeface="Arabic Typesetting" panose="03020402040406030203" pitchFamily="66" charset="-78"/>
                              </a:rPr>
                              <m:t>𝑇</m:t>
                            </m:r>
                          </m:e>
                          <m:sub>
                            <m:r>
                              <a:rPr lang="en-US" sz="5200" i="1" dirty="0">
                                <a:latin typeface="Cambria Math" panose="02040503050406030204" pitchFamily="18" charset="0"/>
                                <a:cs typeface="Arabic Typesetting" panose="03020402040406030203" pitchFamily="66" charset="-78"/>
                              </a:rPr>
                              <m:t>2</m:t>
                            </m:r>
                            <m:r>
                              <a:rPr lang="en-US" sz="5200" b="0" i="1" dirty="0" smtClean="0">
                                <a:latin typeface="Cambria Math" panose="02040503050406030204" pitchFamily="18" charset="0"/>
                                <a:cs typeface="Arabic Typesetting" panose="03020402040406030203" pitchFamily="66" charset="-78"/>
                              </a:rPr>
                              <m:t>h</m:t>
                            </m:r>
                          </m:sub>
                        </m:sSub>
                      </m:num>
                      <m:den>
                        <m:sSub>
                          <m:sSubPr>
                            <m:ctrlPr>
                              <a:rPr lang="en-US" sz="5200" i="1" dirty="0">
                                <a:latin typeface="Cambria Math" panose="02040503050406030204" pitchFamily="18" charset="0"/>
                                <a:cs typeface="Arabic Typesetting" panose="03020402040406030203" pitchFamily="66" charset="-78"/>
                              </a:rPr>
                            </m:ctrlPr>
                          </m:sSubPr>
                          <m:e>
                            <m:r>
                              <a:rPr lang="en-US" sz="5200" i="1" dirty="0">
                                <a:latin typeface="Cambria Math" panose="02040503050406030204" pitchFamily="18" charset="0"/>
                                <a:cs typeface="Arabic Typesetting" panose="03020402040406030203" pitchFamily="66" charset="-78"/>
                              </a:rPr>
                              <m:t>𝑇</m:t>
                            </m:r>
                          </m:e>
                          <m:sub>
                            <m:r>
                              <a:rPr lang="en-US" sz="5200" i="1" dirty="0">
                                <a:latin typeface="Cambria Math" panose="02040503050406030204" pitchFamily="18" charset="0"/>
                                <a:cs typeface="Arabic Typesetting" panose="03020402040406030203" pitchFamily="66" charset="-78"/>
                              </a:rPr>
                              <m:t>2</m:t>
                            </m:r>
                            <m:r>
                              <a:rPr lang="en-US" sz="5200" i="1" dirty="0">
                                <a:latin typeface="Cambria Math" panose="02040503050406030204" pitchFamily="18" charset="0"/>
                                <a:cs typeface="Arabic Typesetting" panose="03020402040406030203" pitchFamily="66" charset="-78"/>
                              </a:rPr>
                              <m:t>𝑎</m:t>
                            </m:r>
                          </m:sub>
                        </m:sSub>
                        <m:r>
                          <a:rPr lang="en-US" sz="5200" b="0" i="1" dirty="0" smtClean="0">
                            <a:latin typeface="Cambria Math" panose="02040503050406030204" pitchFamily="18" charset="0"/>
                            <a:cs typeface="Arabic Typesetting" panose="03020402040406030203" pitchFamily="66" charset="-78"/>
                          </a:rPr>
                          <m:t>−</m:t>
                        </m:r>
                        <m:sSub>
                          <m:sSubPr>
                            <m:ctrlPr>
                              <a:rPr lang="en-US" sz="5200" i="1" dirty="0">
                                <a:latin typeface="Cambria Math" panose="02040503050406030204" pitchFamily="18" charset="0"/>
                                <a:cs typeface="Arabic Typesetting" panose="03020402040406030203" pitchFamily="66" charset="-78"/>
                              </a:rPr>
                            </m:ctrlPr>
                          </m:sSubPr>
                          <m:e>
                            <m:r>
                              <a:rPr lang="en-US" sz="5200" i="1" dirty="0">
                                <a:latin typeface="Cambria Math" panose="02040503050406030204" pitchFamily="18" charset="0"/>
                                <a:cs typeface="Arabic Typesetting" panose="03020402040406030203" pitchFamily="66" charset="-78"/>
                              </a:rPr>
                              <m:t>𝑇</m:t>
                            </m:r>
                          </m:e>
                          <m:sub>
                            <m:r>
                              <a:rPr lang="en-US" sz="5200" b="0" i="1" dirty="0" smtClean="0">
                                <a:latin typeface="Cambria Math" panose="02040503050406030204" pitchFamily="18" charset="0"/>
                                <a:cs typeface="Arabic Typesetting" panose="03020402040406030203" pitchFamily="66" charset="-78"/>
                              </a:rPr>
                              <m:t>𝑤</m:t>
                            </m:r>
                          </m:sub>
                        </m:sSub>
                      </m:den>
                    </m:f>
                  </m:oMath>
                </a14:m>
                <a:r>
                  <a:rPr lang="en-US" sz="5200" dirty="0" smtClean="0">
                    <a:latin typeface="Arial" panose="020B0604020202020204" pitchFamily="34" charset="0"/>
                    <a:cs typeface="Arial" panose="020B0604020202020204" pitchFamily="34" charset="0"/>
                  </a:rPr>
                  <a:t> </a:t>
                </a:r>
              </a:p>
              <a:p>
                <a:pPr marL="0" indent="0" algn="just">
                  <a:buNone/>
                </a:pPr>
                <a:r>
                  <a:rPr lang="en-US" sz="3500" dirty="0" smtClean="0">
                    <a:latin typeface="Arial" panose="020B0604020202020204" pitchFamily="34" charset="0"/>
                    <a:cs typeface="Arial" panose="020B0604020202020204" pitchFamily="34" charset="0"/>
                  </a:rPr>
                  <a:t> </a:t>
                </a:r>
              </a:p>
              <a:p>
                <a:pPr marL="0" indent="0">
                  <a:buNone/>
                </a:pP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228600" y="990600"/>
                <a:ext cx="8229600" cy="5486400"/>
              </a:xfrm>
              <a:blipFill rotWithShape="0">
                <a:blip r:embed="rId2"/>
                <a:stretch>
                  <a:fillRect l="-1926" t="-3222" r="-1852"/>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17</a:t>
            </a:fld>
            <a:endParaRPr lang="en-US"/>
          </a:p>
        </p:txBody>
      </p:sp>
    </p:spTree>
    <p:extLst>
      <p:ext uri="{BB962C8B-B14F-4D97-AF65-F5344CB8AC3E}">
        <p14:creationId xmlns:p14="http://schemas.microsoft.com/office/powerpoint/2010/main" val="1153205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357962" y="720467"/>
                <a:ext cx="8229600" cy="3276600"/>
              </a:xfrm>
            </p:spPr>
            <p:txBody>
              <a:bodyPr>
                <a:normAutofit fontScale="92500" lnSpcReduction="10000"/>
              </a:bodyPr>
              <a:lstStyle/>
              <a:p>
                <a:pPr marL="0" indent="0">
                  <a:buNone/>
                </a:pPr>
                <a:r>
                  <a:rPr lang="en-US" dirty="0">
                    <a:latin typeface="Arial" panose="020B0604020202020204" pitchFamily="34" charset="0"/>
                    <a:cs typeface="Arial" panose="020B0604020202020204" pitchFamily="34" charset="0"/>
                  </a:rPr>
                  <a:t>The effectiveness (</a:t>
                </a:r>
                <a14:m>
                  <m:oMath xmlns:m="http://schemas.openxmlformats.org/officeDocument/2006/math">
                    <m:r>
                      <a:rPr lang="en-US" i="1">
                        <a:latin typeface="Cambria Math" panose="02040503050406030204" pitchFamily="18" charset="0"/>
                        <a:ea typeface="Cambria Math" panose="02040503050406030204" pitchFamily="18" charset="0"/>
                        <a:cs typeface="Arabic Typesetting" panose="03020402040406030203" pitchFamily="66" charset="-78"/>
                      </a:rPr>
                      <m:t>𝜀</m:t>
                    </m:r>
                  </m:oMath>
                </a14:m>
                <a:r>
                  <a:rPr lang="en-US" dirty="0">
                    <a:latin typeface="Arial" panose="020B0604020202020204" pitchFamily="34" charset="0"/>
                    <a:cs typeface="Arial" panose="020B0604020202020204" pitchFamily="34" charset="0"/>
                  </a:rPr>
                  <a:t>) Can be defined as Follows </a:t>
                </a:r>
              </a:p>
              <a:p>
                <a:pPr marL="0" indent="0">
                  <a:buNone/>
                </a:pPr>
                <a14:m>
                  <m:oMath xmlns:m="http://schemas.openxmlformats.org/officeDocument/2006/math">
                    <m:r>
                      <a:rPr lang="en-US" i="1">
                        <a:latin typeface="Cambria Math" panose="02040503050406030204" pitchFamily="18" charset="0"/>
                        <a:ea typeface="Cambria Math" panose="02040503050406030204" pitchFamily="18" charset="0"/>
                        <a:cs typeface="Arabic Typesetting" panose="03020402040406030203" pitchFamily="66" charset="-78"/>
                      </a:rPr>
                      <m:t>𝜀</m:t>
                    </m:r>
                    <m:r>
                      <a:rPr lang="en-US" i="1">
                        <a:latin typeface="Cambria Math" panose="02040503050406030204" pitchFamily="18" charset="0"/>
                        <a:ea typeface="Cambria Math" panose="02040503050406030204" pitchFamily="18" charset="0"/>
                        <a:cs typeface="Arabic Typesetting" panose="03020402040406030203" pitchFamily="66" charset="-78"/>
                      </a:rPr>
                      <m:t>=</m:t>
                    </m:r>
                    <m:f>
                      <m:fPr>
                        <m:ctrlPr>
                          <a:rPr lang="en-US" i="1" dirty="0">
                            <a:latin typeface="Cambria Math" panose="02040503050406030204" pitchFamily="18" charset="0"/>
                            <a:cs typeface="Arabic Typesetting" panose="03020402040406030203" pitchFamily="66" charset="-78"/>
                          </a:rPr>
                        </m:ctrlPr>
                      </m:fPr>
                      <m:num>
                        <m:sSub>
                          <m:sSubPr>
                            <m:ctrlPr>
                              <a:rPr lang="en-US" i="1" dirty="0">
                                <a:latin typeface="Cambria Math" panose="02040503050406030204" pitchFamily="18" charset="0"/>
                                <a:cs typeface="Arabic Typesetting" panose="03020402040406030203" pitchFamily="66" charset="-78"/>
                              </a:rPr>
                            </m:ctrlPr>
                          </m:sSubPr>
                          <m:e>
                            <m:r>
                              <a:rPr lang="en-US" i="1" dirty="0">
                                <a:latin typeface="Cambria Math" panose="02040503050406030204" pitchFamily="18" charset="0"/>
                                <a:cs typeface="Arabic Typesetting" panose="03020402040406030203" pitchFamily="66" charset="-78"/>
                              </a:rPr>
                              <m:t>𝑇</m:t>
                            </m:r>
                          </m:e>
                          <m:sub>
                            <m:r>
                              <a:rPr lang="en-US" i="1" dirty="0">
                                <a:latin typeface="Cambria Math" panose="02040503050406030204" pitchFamily="18" charset="0"/>
                                <a:cs typeface="Arabic Typesetting" panose="03020402040406030203" pitchFamily="66" charset="-78"/>
                              </a:rPr>
                              <m:t>2</m:t>
                            </m:r>
                            <m:r>
                              <a:rPr lang="en-US" i="1" dirty="0">
                                <a:latin typeface="Cambria Math" panose="02040503050406030204" pitchFamily="18" charset="0"/>
                                <a:cs typeface="Arabic Typesetting" panose="03020402040406030203" pitchFamily="66" charset="-78"/>
                              </a:rPr>
                              <m:t>𝑎</m:t>
                            </m:r>
                          </m:sub>
                        </m:sSub>
                        <m:r>
                          <a:rPr lang="en-US" i="1" dirty="0">
                            <a:latin typeface="Cambria Math" panose="02040503050406030204" pitchFamily="18" charset="0"/>
                            <a:cs typeface="Arabic Typesetting" panose="03020402040406030203" pitchFamily="66" charset="-78"/>
                          </a:rPr>
                          <m:t>−</m:t>
                        </m:r>
                        <m:sSub>
                          <m:sSubPr>
                            <m:ctrlPr>
                              <a:rPr lang="en-US" i="1" dirty="0">
                                <a:latin typeface="Cambria Math" panose="02040503050406030204" pitchFamily="18" charset="0"/>
                                <a:cs typeface="Arabic Typesetting" panose="03020402040406030203" pitchFamily="66" charset="-78"/>
                              </a:rPr>
                            </m:ctrlPr>
                          </m:sSubPr>
                          <m:e>
                            <m:r>
                              <a:rPr lang="en-US" i="1" dirty="0">
                                <a:latin typeface="Cambria Math" panose="02040503050406030204" pitchFamily="18" charset="0"/>
                                <a:cs typeface="Arabic Typesetting" panose="03020402040406030203" pitchFamily="66" charset="-78"/>
                              </a:rPr>
                              <m:t>𝑇</m:t>
                            </m:r>
                          </m:e>
                          <m:sub>
                            <m:r>
                              <a:rPr lang="en-US" i="1" dirty="0">
                                <a:latin typeface="Cambria Math" panose="02040503050406030204" pitchFamily="18" charset="0"/>
                                <a:cs typeface="Arabic Typesetting" panose="03020402040406030203" pitchFamily="66" charset="-78"/>
                              </a:rPr>
                              <m:t>2</m:t>
                            </m:r>
                            <m:r>
                              <a:rPr lang="en-US" i="1" dirty="0">
                                <a:latin typeface="Cambria Math" panose="02040503050406030204" pitchFamily="18" charset="0"/>
                                <a:cs typeface="Arabic Typesetting" panose="03020402040406030203" pitchFamily="66" charset="-78"/>
                              </a:rPr>
                              <m:t>h</m:t>
                            </m:r>
                          </m:sub>
                        </m:sSub>
                      </m:num>
                      <m:den>
                        <m:sSub>
                          <m:sSubPr>
                            <m:ctrlPr>
                              <a:rPr lang="en-US" i="1" dirty="0">
                                <a:latin typeface="Cambria Math" panose="02040503050406030204" pitchFamily="18" charset="0"/>
                                <a:cs typeface="Arabic Typesetting" panose="03020402040406030203" pitchFamily="66" charset="-78"/>
                              </a:rPr>
                            </m:ctrlPr>
                          </m:sSubPr>
                          <m:e>
                            <m:r>
                              <a:rPr lang="en-US" i="1" dirty="0">
                                <a:latin typeface="Cambria Math" panose="02040503050406030204" pitchFamily="18" charset="0"/>
                                <a:cs typeface="Arabic Typesetting" panose="03020402040406030203" pitchFamily="66" charset="-78"/>
                              </a:rPr>
                              <m:t>𝑇</m:t>
                            </m:r>
                          </m:e>
                          <m:sub>
                            <m:r>
                              <a:rPr lang="en-US" i="1" dirty="0">
                                <a:latin typeface="Cambria Math" panose="02040503050406030204" pitchFamily="18" charset="0"/>
                                <a:cs typeface="Arabic Typesetting" panose="03020402040406030203" pitchFamily="66" charset="-78"/>
                              </a:rPr>
                              <m:t>2</m:t>
                            </m:r>
                            <m:r>
                              <a:rPr lang="en-US" i="1" dirty="0">
                                <a:latin typeface="Cambria Math" panose="02040503050406030204" pitchFamily="18" charset="0"/>
                                <a:cs typeface="Arabic Typesetting" panose="03020402040406030203" pitchFamily="66" charset="-78"/>
                              </a:rPr>
                              <m:t>𝑎</m:t>
                            </m:r>
                          </m:sub>
                        </m:sSub>
                        <m:r>
                          <a:rPr lang="en-US" i="1" dirty="0">
                            <a:latin typeface="Cambria Math" panose="02040503050406030204" pitchFamily="18" charset="0"/>
                            <a:cs typeface="Arabic Typesetting" panose="03020402040406030203" pitchFamily="66" charset="-78"/>
                          </a:rPr>
                          <m:t>−</m:t>
                        </m:r>
                        <m:sSub>
                          <m:sSubPr>
                            <m:ctrlPr>
                              <a:rPr lang="en-US" i="1" dirty="0">
                                <a:latin typeface="Cambria Math" panose="02040503050406030204" pitchFamily="18" charset="0"/>
                                <a:cs typeface="Arabic Typesetting" panose="03020402040406030203" pitchFamily="66" charset="-78"/>
                              </a:rPr>
                            </m:ctrlPr>
                          </m:sSubPr>
                          <m:e>
                            <m:r>
                              <a:rPr lang="en-US" i="1" dirty="0">
                                <a:latin typeface="Cambria Math" panose="02040503050406030204" pitchFamily="18" charset="0"/>
                                <a:cs typeface="Arabic Typesetting" panose="03020402040406030203" pitchFamily="66" charset="-78"/>
                              </a:rPr>
                              <m:t>𝑇</m:t>
                            </m:r>
                          </m:e>
                          <m:sub>
                            <m:r>
                              <a:rPr lang="en-US" i="1" dirty="0">
                                <a:latin typeface="Cambria Math" panose="02040503050406030204" pitchFamily="18" charset="0"/>
                                <a:cs typeface="Arabic Typesetting" panose="03020402040406030203" pitchFamily="66" charset="-78"/>
                              </a:rPr>
                              <m:t>𝑤</m:t>
                            </m:r>
                          </m:sub>
                        </m:sSub>
                      </m:den>
                    </m:f>
                  </m:oMath>
                </a14:m>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 Where </a:t>
                </a:r>
                <a14:m>
                  <m:oMath xmlns:m="http://schemas.openxmlformats.org/officeDocument/2006/math">
                    <m:sSub>
                      <m:sSubPr>
                        <m:ctrlPr>
                          <a:rPr lang="en-US" i="1" dirty="0">
                            <a:latin typeface="Cambria Math" panose="02040503050406030204" pitchFamily="18" charset="0"/>
                            <a:cs typeface="Arabic Typesetting" panose="03020402040406030203" pitchFamily="66" charset="-78"/>
                          </a:rPr>
                        </m:ctrlPr>
                      </m:sSubPr>
                      <m:e>
                        <m:r>
                          <a:rPr lang="en-US" i="1" dirty="0">
                            <a:latin typeface="Cambria Math" panose="02040503050406030204" pitchFamily="18" charset="0"/>
                            <a:cs typeface="Arabic Typesetting" panose="03020402040406030203" pitchFamily="66" charset="-78"/>
                          </a:rPr>
                          <m:t>𝑇</m:t>
                        </m:r>
                      </m:e>
                      <m:sub>
                        <m:r>
                          <a:rPr lang="en-US" i="1" dirty="0">
                            <a:latin typeface="Cambria Math" panose="02040503050406030204" pitchFamily="18" charset="0"/>
                            <a:cs typeface="Arabic Typesetting" panose="03020402040406030203" pitchFamily="66" charset="-78"/>
                          </a:rPr>
                          <m:t>2</m:t>
                        </m:r>
                        <m:r>
                          <a:rPr lang="en-US" i="1" dirty="0">
                            <a:latin typeface="Cambria Math" panose="02040503050406030204" pitchFamily="18" charset="0"/>
                            <a:cs typeface="Arabic Typesetting" panose="03020402040406030203" pitchFamily="66" charset="-78"/>
                          </a:rPr>
                          <m:t>𝑎</m:t>
                        </m:r>
                      </m:sub>
                    </m:sSub>
                  </m:oMath>
                </a14:m>
                <a:r>
                  <a:rPr lang="en-US" dirty="0">
                    <a:latin typeface="Arial" panose="020B0604020202020204" pitchFamily="34" charset="0"/>
                    <a:cs typeface="Arial" panose="020B0604020202020204" pitchFamily="34" charset="0"/>
                  </a:rPr>
                  <a:t> =warm air inlet From compressor </a:t>
                </a:r>
              </a:p>
              <a:p>
                <a:pPr marL="0" indent="0">
                  <a:buNone/>
                </a:pPr>
                <a14:m>
                  <m:oMath xmlns:m="http://schemas.openxmlformats.org/officeDocument/2006/math">
                    <m:sSub>
                      <m:sSubPr>
                        <m:ctrlPr>
                          <a:rPr lang="en-US" i="1" dirty="0">
                            <a:latin typeface="Cambria Math" panose="02040503050406030204" pitchFamily="18" charset="0"/>
                            <a:cs typeface="Arabic Typesetting" panose="03020402040406030203" pitchFamily="66" charset="-78"/>
                          </a:rPr>
                        </m:ctrlPr>
                      </m:sSubPr>
                      <m:e>
                        <m:r>
                          <a:rPr lang="en-US" i="1" dirty="0">
                            <a:latin typeface="Cambria Math" panose="02040503050406030204" pitchFamily="18" charset="0"/>
                            <a:cs typeface="Arabic Typesetting" panose="03020402040406030203" pitchFamily="66" charset="-78"/>
                          </a:rPr>
                          <m:t>𝑇</m:t>
                        </m:r>
                      </m:e>
                      <m:sub>
                        <m:r>
                          <a:rPr lang="en-US" i="1" dirty="0">
                            <a:latin typeface="Cambria Math" panose="02040503050406030204" pitchFamily="18" charset="0"/>
                            <a:cs typeface="Arabic Typesetting" panose="03020402040406030203" pitchFamily="66" charset="-78"/>
                          </a:rPr>
                          <m:t>2</m:t>
                        </m:r>
                        <m:r>
                          <a:rPr lang="en-US" i="1" dirty="0">
                            <a:latin typeface="Cambria Math" panose="02040503050406030204" pitchFamily="18" charset="0"/>
                            <a:cs typeface="Arabic Typesetting" panose="03020402040406030203" pitchFamily="66" charset="-78"/>
                          </a:rPr>
                          <m:t>h</m:t>
                        </m:r>
                      </m:sub>
                    </m:sSub>
                  </m:oMath>
                </a14:m>
                <a:r>
                  <a:rPr lang="en-US" dirty="0">
                    <a:latin typeface="Arial" panose="020B0604020202020204" pitchFamily="34" charset="0"/>
                    <a:cs typeface="Arial" panose="020B0604020202020204" pitchFamily="34" charset="0"/>
                  </a:rPr>
                  <a:t>=cool air outlet to engine </a:t>
                </a:r>
              </a:p>
              <a:p>
                <a:pPr marL="0" indent="0">
                  <a:buNone/>
                </a:pPr>
                <a14:m>
                  <m:oMath xmlns:m="http://schemas.openxmlformats.org/officeDocument/2006/math">
                    <m:sSub>
                      <m:sSubPr>
                        <m:ctrlPr>
                          <a:rPr lang="en-US" i="1" dirty="0">
                            <a:latin typeface="Cambria Math" panose="02040503050406030204" pitchFamily="18" charset="0"/>
                            <a:cs typeface="Arabic Typesetting" panose="03020402040406030203" pitchFamily="66" charset="-78"/>
                          </a:rPr>
                        </m:ctrlPr>
                      </m:sSubPr>
                      <m:e>
                        <m:r>
                          <a:rPr lang="en-US" i="1" dirty="0">
                            <a:latin typeface="Cambria Math" panose="02040503050406030204" pitchFamily="18" charset="0"/>
                            <a:cs typeface="Arabic Typesetting" panose="03020402040406030203" pitchFamily="66" charset="-78"/>
                          </a:rPr>
                          <m:t>𝑇</m:t>
                        </m:r>
                      </m:e>
                      <m:sub>
                        <m:r>
                          <a:rPr lang="en-US" i="1" dirty="0">
                            <a:latin typeface="Cambria Math" panose="02040503050406030204" pitchFamily="18" charset="0"/>
                            <a:cs typeface="Arabic Typesetting" panose="03020402040406030203" pitchFamily="66" charset="-78"/>
                          </a:rPr>
                          <m:t>𝑤</m:t>
                        </m:r>
                      </m:sub>
                    </m:sSub>
                  </m:oMath>
                </a14:m>
                <a:r>
                  <a:rPr lang="en-US" dirty="0">
                    <a:latin typeface="Arial" panose="020B0604020202020204" pitchFamily="34" charset="0"/>
                    <a:cs typeface="Arial" panose="020B0604020202020204" pitchFamily="34" charset="0"/>
                  </a:rPr>
                  <a:t>=cooling water inlet</a:t>
                </a:r>
              </a:p>
              <a:p>
                <a:pPr marL="0" indent="0">
                  <a:buNone/>
                </a:pPr>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57962" y="720467"/>
                <a:ext cx="8229600" cy="3276600"/>
              </a:xfrm>
              <a:blipFill rotWithShape="0">
                <a:blip r:embed="rId2"/>
                <a:stretch>
                  <a:fillRect l="-1778" t="-3903" b="-3346"/>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18</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7439"/>
          <a:stretch/>
        </p:blipFill>
        <p:spPr>
          <a:xfrm>
            <a:off x="786072" y="3997067"/>
            <a:ext cx="7373379" cy="2164499"/>
          </a:xfrm>
          <a:prstGeom prst="rect">
            <a:avLst/>
          </a:prstGeom>
        </p:spPr>
      </p:pic>
      <p:sp>
        <p:nvSpPr>
          <p:cNvPr id="6" name="TextBox 5"/>
          <p:cNvSpPr txBox="1"/>
          <p:nvPr/>
        </p:nvSpPr>
        <p:spPr>
          <a:xfrm>
            <a:off x="5867400" y="5796898"/>
            <a:ext cx="1295400" cy="400110"/>
          </a:xfrm>
          <a:prstGeom prst="rect">
            <a:avLst/>
          </a:prstGeom>
          <a:noFill/>
        </p:spPr>
        <p:txBody>
          <a:bodyPr wrap="square" rtlCol="0">
            <a:spAutoFit/>
          </a:bodyPr>
          <a:lstStyle/>
          <a:p>
            <a:r>
              <a:rPr lang="en-US" sz="2000" b="1" dirty="0" smtClean="0">
                <a:latin typeface="Candara Light" panose="020E0502030303020204" pitchFamily="34" charset="0"/>
              </a:rPr>
              <a:t>Inlet </a:t>
            </a:r>
            <a:endParaRPr lang="en-US" sz="2000" b="1" dirty="0">
              <a:latin typeface="Candara Light" panose="020E0502030303020204" pitchFamily="34" charset="0"/>
            </a:endParaRPr>
          </a:p>
        </p:txBody>
      </p:sp>
    </p:spTree>
    <p:extLst>
      <p:ext uri="{BB962C8B-B14F-4D97-AF65-F5344CB8AC3E}">
        <p14:creationId xmlns:p14="http://schemas.microsoft.com/office/powerpoint/2010/main" val="1663658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8229600" cy="5410200"/>
          </a:xfrm>
        </p:spPr>
        <p:txBody>
          <a:bodyPr>
            <a:normAutofit fontScale="92500" lnSpcReduction="10000"/>
          </a:bodyPr>
          <a:lstStyle/>
          <a:p>
            <a:pPr marL="0" indent="0">
              <a:buNone/>
            </a:pPr>
            <a:r>
              <a:rPr lang="en-US" sz="4700" b="1" u="sng" dirty="0">
                <a:latin typeface="Arial" panose="020B0604020202020204" pitchFamily="34" charset="0"/>
                <a:cs typeface="Arial" panose="020B0604020202020204" pitchFamily="34" charset="0"/>
              </a:rPr>
              <a:t>7.4 Turbocharging Systems </a:t>
            </a:r>
            <a:endParaRPr lang="en-US" sz="4700" b="1" u="sng" dirty="0" smtClean="0">
              <a:latin typeface="Arial" panose="020B0604020202020204" pitchFamily="34" charset="0"/>
              <a:cs typeface="Arial" panose="020B0604020202020204" pitchFamily="34" charset="0"/>
            </a:endParaRPr>
          </a:p>
          <a:p>
            <a:pPr marL="0" indent="0" algn="just">
              <a:buNone/>
            </a:pPr>
            <a:r>
              <a:rPr lang="en-US" sz="3900" dirty="0" smtClean="0">
                <a:latin typeface="Arial" panose="020B0604020202020204" pitchFamily="34" charset="0"/>
                <a:cs typeface="Arial" panose="020B0604020202020204" pitchFamily="34" charset="0"/>
              </a:rPr>
              <a:t>Turbocharging </a:t>
            </a:r>
            <a:r>
              <a:rPr lang="en-US" sz="3900" dirty="0">
                <a:latin typeface="Arial" panose="020B0604020202020204" pitchFamily="34" charset="0"/>
                <a:cs typeface="Arial" panose="020B0604020202020204" pitchFamily="34" charset="0"/>
              </a:rPr>
              <a:t>has become the preferred form of increasing the output of virtually every type of Diesel engine, additionally, improving many other operational factors, such as specific fuel consumption. operational flexibility, </a:t>
            </a:r>
            <a:r>
              <a:rPr lang="en-US" sz="3900" dirty="0" smtClean="0">
                <a:latin typeface="Arial" panose="020B0604020202020204" pitchFamily="34" charset="0"/>
                <a:cs typeface="Arial" panose="020B0604020202020204" pitchFamily="34" charset="0"/>
              </a:rPr>
              <a:t>noise…etc</a:t>
            </a:r>
            <a:r>
              <a:rPr lang="en-US" sz="3900" dirty="0">
                <a:latin typeface="Arial" panose="020B0604020202020204" pitchFamily="34" charset="0"/>
                <a:cs typeface="Arial" panose="020B0604020202020204" pitchFamily="34" charset="0"/>
              </a:rPr>
              <a:t>.</a:t>
            </a:r>
            <a:endParaRPr lang="en-US" sz="3900" dirty="0" smtClean="0">
              <a:latin typeface="Arial" panose="020B0604020202020204" pitchFamily="34" charset="0"/>
              <a:cs typeface="Arial" panose="020B0604020202020204" pitchFamily="34" charset="0"/>
            </a:endParaRPr>
          </a:p>
          <a:p>
            <a:pPr marL="0" indent="0" algn="just">
              <a:buNone/>
            </a:pPr>
            <a:r>
              <a:rPr lang="en-US" sz="3900" dirty="0">
                <a:latin typeface="Arial" panose="020B0604020202020204" pitchFamily="34" charset="0"/>
                <a:cs typeface="Arial" panose="020B0604020202020204" pitchFamily="34" charset="0"/>
              </a:rPr>
              <a:t>Some turbocharging systems will be discussed </a:t>
            </a:r>
            <a:r>
              <a:rPr lang="en-US" sz="3900" dirty="0" smtClean="0">
                <a:latin typeface="Arial" panose="020B0604020202020204" pitchFamily="34" charset="0"/>
                <a:cs typeface="Arial" panose="020B0604020202020204" pitchFamily="34" charset="0"/>
              </a:rPr>
              <a:t>in the </a:t>
            </a:r>
            <a:r>
              <a:rPr lang="en-US" sz="3900" dirty="0">
                <a:latin typeface="Arial" panose="020B0604020202020204" pitchFamily="34" charset="0"/>
                <a:cs typeface="Arial" panose="020B0604020202020204" pitchFamily="34" charset="0"/>
              </a:rPr>
              <a:t>following sections: </a:t>
            </a:r>
          </a:p>
        </p:txBody>
      </p:sp>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19</a:t>
            </a:fld>
            <a:endParaRPr lang="en-US"/>
          </a:p>
        </p:txBody>
      </p:sp>
    </p:spTree>
    <p:extLst>
      <p:ext uri="{BB962C8B-B14F-4D97-AF65-F5344CB8AC3E}">
        <p14:creationId xmlns:p14="http://schemas.microsoft.com/office/powerpoint/2010/main" val="367873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534400" cy="5562600"/>
          </a:xfrm>
        </p:spPr>
        <p:txBody>
          <a:bodyPr>
            <a:normAutofit/>
          </a:bodyPr>
          <a:lstStyle/>
          <a:p>
            <a:pPr marL="0" indent="0" algn="just">
              <a:buNone/>
            </a:pPr>
            <a:r>
              <a:rPr lang="en-US" sz="3500" b="1" u="sng" dirty="0">
                <a:latin typeface="Arial Unicode MS" panose="020B0604020202020204" pitchFamily="34" charset="-128"/>
                <a:ea typeface="Arial Unicode MS" panose="020B0604020202020204" pitchFamily="34" charset="-128"/>
                <a:cs typeface="Arial Unicode MS" panose="020B0604020202020204" pitchFamily="34" charset="-128"/>
              </a:rPr>
              <a:t>7.1 </a:t>
            </a:r>
            <a:r>
              <a:rPr lang="en-US" sz="35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Introduction:</a:t>
            </a:r>
          </a:p>
          <a:p>
            <a:pPr marL="0" indent="0" algn="just">
              <a:buNone/>
            </a:pPr>
            <a:r>
              <a:rPr lang="en-US" sz="3600" b="1" dirty="0" smtClean="0">
                <a:ea typeface="Adobe Song Std L" panose="02020300000000000000" pitchFamily="18" charset="-128"/>
              </a:rPr>
              <a:t>Supercharging </a:t>
            </a:r>
            <a:r>
              <a:rPr lang="en-US" sz="3600" dirty="0">
                <a:ea typeface="Adobe Song Std L" panose="02020300000000000000" pitchFamily="18" charset="-128"/>
              </a:rPr>
              <a:t>is the introduction of air (or air fuel mixture) into an engine cylinder at a density greater than ambient This allows a proportional increase in the fuel that can be burned and hence raises the potential power output. The principal objective is to increase power output, not to improve efficiency, although the efficiency may </a:t>
            </a:r>
            <a:r>
              <a:rPr lang="en-US" sz="3600" dirty="0" smtClean="0">
                <a:ea typeface="Adobe Song Std L" panose="02020300000000000000" pitchFamily="18" charset="-128"/>
              </a:rPr>
              <a:t>benefit.</a:t>
            </a:r>
            <a:endParaRPr lang="en-US" sz="3600" dirty="0">
              <a:ea typeface="Adobe Song Std L" panose="02020300000000000000" pitchFamily="18" charset="-128"/>
            </a:endParaRPr>
          </a:p>
        </p:txBody>
      </p:sp>
      <p:sp>
        <p:nvSpPr>
          <p:cNvPr id="4" name="Date Placeholder 3"/>
          <p:cNvSpPr>
            <a:spLocks noGrp="1"/>
          </p:cNvSpPr>
          <p:nvPr>
            <p:ph type="dt" sz="half" idx="10"/>
          </p:nvPr>
        </p:nvSpPr>
        <p:spPr/>
        <p:txBody>
          <a:bodyPr/>
          <a:lstStyle/>
          <a:p>
            <a:fld id="{2135BA12-F86A-4139-8CD3-1BE8A6231DC0}" type="datetime1">
              <a:rPr lang="en-US" smtClean="0"/>
              <a:t>12/1/2019</a:t>
            </a:fld>
            <a:endParaRPr lang="en-US"/>
          </a:p>
        </p:txBody>
      </p:sp>
      <p:sp>
        <p:nvSpPr>
          <p:cNvPr id="5" name="Slide Number Placeholder 4"/>
          <p:cNvSpPr>
            <a:spLocks noGrp="1"/>
          </p:cNvSpPr>
          <p:nvPr>
            <p:ph type="sldNum" sz="quarter" idx="12"/>
          </p:nvPr>
        </p:nvSpPr>
        <p:spPr/>
        <p:txBody>
          <a:bodyPr/>
          <a:lstStyle/>
          <a:p>
            <a:fld id="{390417CF-F5B2-4511-B56F-5E9E50608625}" type="slidenum">
              <a:rPr lang="en-US" smtClean="0"/>
              <a:t>2</a:t>
            </a:fld>
            <a:endParaRPr lang="en-US"/>
          </a:p>
        </p:txBody>
      </p:sp>
    </p:spTree>
    <p:extLst>
      <p:ext uri="{BB962C8B-B14F-4D97-AF65-F5344CB8AC3E}">
        <p14:creationId xmlns:p14="http://schemas.microsoft.com/office/powerpoint/2010/main" val="2135628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382000" cy="4525963"/>
          </a:xfrm>
        </p:spPr>
        <p:txBody>
          <a:bodyPr>
            <a:normAutofit fontScale="92500" lnSpcReduction="10000"/>
          </a:bodyPr>
          <a:lstStyle/>
          <a:p>
            <a:pPr marL="0" indent="0" algn="just">
              <a:buNone/>
            </a:pPr>
            <a:r>
              <a:rPr lang="en-US" sz="3600" dirty="0">
                <a:cs typeface="Arabic Typesetting" panose="03020402040406030203" pitchFamily="66" charset="-78"/>
              </a:rPr>
              <a:t>I</a:t>
            </a:r>
            <a:r>
              <a:rPr lang="en-US" sz="3600" dirty="0" smtClean="0">
                <a:cs typeface="Arabic Typesetting" panose="03020402040406030203" pitchFamily="66" charset="-78"/>
              </a:rPr>
              <a:t>n the </a:t>
            </a:r>
            <a:r>
              <a:rPr lang="en-US" sz="3600" dirty="0">
                <a:cs typeface="Arabic Typesetting" panose="03020402040406030203" pitchFamily="66" charset="-78"/>
              </a:rPr>
              <a:t>conventional turbocharged engine. the turbocharger relies on exhaust gas energy to provide supercharging </a:t>
            </a:r>
            <a:r>
              <a:rPr lang="en-US" sz="3600" dirty="0" smtClean="0">
                <a:cs typeface="Arabic Typesetting" panose="03020402040406030203" pitchFamily="66" charset="-78"/>
              </a:rPr>
              <a:t>boost </a:t>
            </a:r>
            <a:r>
              <a:rPr lang="en-US" sz="3600" dirty="0">
                <a:cs typeface="Arabic Typesetting" panose="03020402040406030203" pitchFamily="66" charset="-78"/>
              </a:rPr>
              <a:t>pressure to the engine. Under some circumstances this energy, due to low turbocharger system efficiency. is not enough to provide a reasonable level of boost (specially at low engine speeds). In this situation it might be useful to help drive the turbocharger compressor from the crank shaft</a:t>
            </a:r>
          </a:p>
        </p:txBody>
      </p:sp>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20</a:t>
            </a:fld>
            <a:endParaRPr lang="en-US"/>
          </a:p>
        </p:txBody>
      </p:sp>
      <p:sp>
        <p:nvSpPr>
          <p:cNvPr id="5" name="TextBox 4"/>
          <p:cNvSpPr txBox="1"/>
          <p:nvPr/>
        </p:nvSpPr>
        <p:spPr>
          <a:xfrm>
            <a:off x="448340" y="769203"/>
            <a:ext cx="6477000" cy="830997"/>
          </a:xfrm>
          <a:prstGeom prst="rect">
            <a:avLst/>
          </a:prstGeom>
          <a:noFill/>
        </p:spPr>
        <p:txBody>
          <a:bodyPr wrap="square" rtlCol="0">
            <a:spAutoFit/>
          </a:bodyPr>
          <a:lstStyle/>
          <a:p>
            <a:r>
              <a:rPr lang="en-US" sz="4800" b="1" u="sng">
                <a:latin typeface="Arabic Typesetting" panose="03020402040406030203" pitchFamily="66" charset="-78"/>
                <a:cs typeface="Arabic Typesetting" panose="03020402040406030203" pitchFamily="66" charset="-78"/>
              </a:rPr>
              <a:t>7.4.1 Compound Engines</a:t>
            </a:r>
            <a:endParaRPr lang="en-US" sz="4800" b="1" u="sng"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400739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734" y="990600"/>
            <a:ext cx="8229600" cy="2992581"/>
          </a:xfrm>
        </p:spPr>
      </p:pic>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21</a:t>
            </a:fld>
            <a:endParaRPr lang="en-US"/>
          </a:p>
        </p:txBody>
      </p:sp>
      <p:sp>
        <p:nvSpPr>
          <p:cNvPr id="6" name="TextBox 5"/>
          <p:cNvSpPr txBox="1"/>
          <p:nvPr/>
        </p:nvSpPr>
        <p:spPr>
          <a:xfrm>
            <a:off x="228600" y="3886200"/>
            <a:ext cx="8539734" cy="2862322"/>
          </a:xfrm>
          <a:prstGeom prst="rect">
            <a:avLst/>
          </a:prstGeom>
          <a:noFill/>
        </p:spPr>
        <p:txBody>
          <a:bodyPr wrap="square" rtlCol="0">
            <a:spAutoFit/>
          </a:bodyPr>
          <a:lstStyle/>
          <a:p>
            <a:pPr algn="just"/>
            <a:r>
              <a:rPr lang="en-US" sz="3600" dirty="0">
                <a:latin typeface="Arial" panose="020B0604020202020204" pitchFamily="34" charset="0"/>
                <a:cs typeface="Arial" panose="020B0604020202020204" pitchFamily="34" charset="0"/>
              </a:rPr>
              <a:t>This rises the boost pressure and hence the power output at low speed. Such an engine would have an </a:t>
            </a:r>
            <a:r>
              <a:rPr lang="en-US" sz="3600" dirty="0" smtClean="0">
                <a:latin typeface="Arial" panose="020B0604020202020204" pitchFamily="34" charset="0"/>
                <a:cs typeface="Arial" panose="020B0604020202020204" pitchFamily="34" charset="0"/>
              </a:rPr>
              <a:t>attractive </a:t>
            </a:r>
            <a:r>
              <a:rPr lang="en-US" sz="3600" dirty="0">
                <a:latin typeface="Arial" panose="020B0604020202020204" pitchFamily="34" charset="0"/>
                <a:cs typeface="Arial" panose="020B0604020202020204" pitchFamily="34" charset="0"/>
              </a:rPr>
              <a:t>low-speed torque output. This is called the compound engine</a:t>
            </a:r>
          </a:p>
        </p:txBody>
      </p:sp>
    </p:spTree>
    <p:extLst>
      <p:ext uri="{BB962C8B-B14F-4D97-AF65-F5344CB8AC3E}">
        <p14:creationId xmlns:p14="http://schemas.microsoft.com/office/powerpoint/2010/main" val="1687177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418" y="838200"/>
            <a:ext cx="8560981" cy="5638800"/>
          </a:xfrm>
        </p:spPr>
        <p:txBody>
          <a:bodyPr>
            <a:normAutofit/>
          </a:bodyPr>
          <a:lstStyle/>
          <a:p>
            <a:pPr marL="0" indent="0">
              <a:buNone/>
            </a:pPr>
            <a:r>
              <a:rPr lang="en-US" sz="4800" b="1" u="sng" dirty="0">
                <a:latin typeface="Arabic Typesetting" panose="03020402040406030203" pitchFamily="66" charset="-78"/>
                <a:cs typeface="Arabic Typesetting" panose="03020402040406030203" pitchFamily="66" charset="-78"/>
              </a:rPr>
              <a:t>Disadvantages: </a:t>
            </a:r>
            <a:endParaRPr lang="en-US" sz="4800" b="1" u="sng" dirty="0" smtClean="0">
              <a:latin typeface="Arabic Typesetting" panose="03020402040406030203" pitchFamily="66" charset="-78"/>
              <a:cs typeface="Arabic Typesetting" panose="03020402040406030203" pitchFamily="66" charset="-78"/>
            </a:endParaRPr>
          </a:p>
          <a:p>
            <a:pPr marL="514350" indent="-514350" algn="just">
              <a:buFont typeface="+mj-lt"/>
              <a:buAutoNum type="arabicPeriod"/>
            </a:pPr>
            <a:r>
              <a:rPr lang="en-US" sz="3600" dirty="0" smtClean="0">
                <a:latin typeface="Arial" panose="020B0604020202020204" pitchFamily="34" charset="0"/>
                <a:cs typeface="Arial" panose="020B0604020202020204" pitchFamily="34" charset="0"/>
              </a:rPr>
              <a:t>Typical </a:t>
            </a:r>
            <a:r>
              <a:rPr lang="en-US" sz="3600" dirty="0">
                <a:latin typeface="Arial" panose="020B0604020202020204" pitchFamily="34" charset="0"/>
                <a:cs typeface="Arial" panose="020B0604020202020204" pitchFamily="34" charset="0"/>
              </a:rPr>
              <a:t>rotational speeds of engine and TC differ by at least </a:t>
            </a:r>
            <a:r>
              <a:rPr lang="en-US" sz="3600" dirty="0" smtClean="0">
                <a:latin typeface="Arial" panose="020B0604020202020204" pitchFamily="34" charset="0"/>
                <a:cs typeface="Arial" panose="020B0604020202020204" pitchFamily="34" charset="0"/>
              </a:rPr>
              <a:t>(10</a:t>
            </a:r>
            <a:r>
              <a:rPr lang="en-US" sz="3600" dirty="0">
                <a:latin typeface="Arial" panose="020B0604020202020204" pitchFamily="34" charset="0"/>
                <a:cs typeface="Arial" panose="020B0604020202020204" pitchFamily="34" charset="0"/>
              </a:rPr>
              <a:t>). times in magnitude. A high gear ratio is required, which at the turbocharger end. might involve gear running between 20.000 &amp; </a:t>
            </a:r>
            <a:r>
              <a:rPr lang="en-US" sz="3600" dirty="0" smtClean="0">
                <a:latin typeface="Arial" panose="020B0604020202020204" pitchFamily="34" charset="0"/>
                <a:cs typeface="Arial" panose="020B0604020202020204" pitchFamily="34" charset="0"/>
              </a:rPr>
              <a:t>100.000 </a:t>
            </a:r>
            <a:r>
              <a:rPr lang="en-US" sz="3600" dirty="0">
                <a:latin typeface="Arial" panose="020B0604020202020204" pitchFamily="34" charset="0"/>
                <a:cs typeface="Arial" panose="020B0604020202020204" pitchFamily="34" charset="0"/>
              </a:rPr>
              <a:t>rpm </a:t>
            </a:r>
            <a:r>
              <a:rPr lang="en-US" sz="3600" dirty="0" smtClean="0">
                <a:latin typeface="Arial" panose="020B0604020202020204" pitchFamily="34" charset="0"/>
                <a:cs typeface="Arial" panose="020B0604020202020204" pitchFamily="34" charset="0"/>
              </a:rPr>
              <a:t>.The </a:t>
            </a:r>
            <a:r>
              <a:rPr lang="en-US" sz="3600" dirty="0">
                <a:latin typeface="Arial" panose="020B0604020202020204" pitchFamily="34" charset="0"/>
                <a:cs typeface="Arial" panose="020B0604020202020204" pitchFamily="34" charset="0"/>
              </a:rPr>
              <a:t>reliability and efficiency of such a gear drive </a:t>
            </a:r>
            <a:r>
              <a:rPr lang="en-US" sz="3600" dirty="0" smtClean="0">
                <a:latin typeface="Arial" panose="020B0604020202020204" pitchFamily="34" charset="0"/>
                <a:cs typeface="Arial" panose="020B0604020202020204" pitchFamily="34" charset="0"/>
              </a:rPr>
              <a:t>is questionable.</a:t>
            </a:r>
          </a:p>
          <a:p>
            <a:pPr marL="0" indent="0">
              <a:buNone/>
            </a:pPr>
            <a:endParaRPr lang="en-US" dirty="0" smtClean="0">
              <a:latin typeface="Arabic Typesetting" panose="03020402040406030203" pitchFamily="66" charset="-78"/>
              <a:cs typeface="Arabic Typesetting" panose="03020402040406030203" pitchFamily="66" charset="-78"/>
            </a:endParaRPr>
          </a:p>
        </p:txBody>
      </p:sp>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22</a:t>
            </a:fld>
            <a:endParaRPr lang="en-US"/>
          </a:p>
        </p:txBody>
      </p:sp>
    </p:spTree>
    <p:extLst>
      <p:ext uri="{BB962C8B-B14F-4D97-AF65-F5344CB8AC3E}">
        <p14:creationId xmlns:p14="http://schemas.microsoft.com/office/powerpoint/2010/main" val="146127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906963"/>
          </a:xfrm>
        </p:spPr>
        <p:txBody>
          <a:bodyPr/>
          <a:lstStyle/>
          <a:p>
            <a:pPr marL="0" indent="0">
              <a:buNone/>
            </a:pPr>
            <a:r>
              <a:rPr lang="en-US" b="1" u="sng" dirty="0">
                <a:latin typeface="Arial" panose="020B0604020202020204" pitchFamily="34" charset="0"/>
                <a:cs typeface="Arial" panose="020B0604020202020204" pitchFamily="34" charset="0"/>
              </a:rPr>
              <a:t>Disadvantages: </a:t>
            </a:r>
          </a:p>
        </p:txBody>
      </p:sp>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23</a:t>
            </a:fld>
            <a:endParaRPr lang="en-US"/>
          </a:p>
        </p:txBody>
      </p:sp>
      <p:sp>
        <p:nvSpPr>
          <p:cNvPr id="5" name="Rectangle 4"/>
          <p:cNvSpPr/>
          <p:nvPr/>
        </p:nvSpPr>
        <p:spPr>
          <a:xfrm>
            <a:off x="457200" y="2136339"/>
            <a:ext cx="8458200" cy="4401205"/>
          </a:xfrm>
          <a:prstGeom prst="rect">
            <a:avLst/>
          </a:prstGeom>
        </p:spPr>
        <p:txBody>
          <a:bodyPr wrap="square">
            <a:spAutoFit/>
          </a:bodyPr>
          <a:lstStyle/>
          <a:p>
            <a:pPr algn="just"/>
            <a:r>
              <a:rPr lang="en-US" sz="2800" dirty="0" smtClean="0">
                <a:latin typeface="Arial" panose="020B0604020202020204" pitchFamily="34" charset="0"/>
                <a:cs typeface="Arial" panose="020B0604020202020204" pitchFamily="34" charset="0"/>
              </a:rPr>
              <a:t>2. At </a:t>
            </a:r>
            <a:r>
              <a:rPr lang="en-US" sz="2800" dirty="0">
                <a:latin typeface="Arial" panose="020B0604020202020204" pitchFamily="34" charset="0"/>
                <a:cs typeface="Arial" panose="020B0604020202020204" pitchFamily="34" charset="0"/>
              </a:rPr>
              <a:t>high engine speeds and loads the power output of the turbocharger turbine is enough, and the turbocharger speed rise more rapidly than engine speed. If a fixed gear connects the two the turbocharger will be restrained and the relatively low rotational speed of the turbine limits the benefit obtained .</a:t>
            </a:r>
          </a:p>
          <a:p>
            <a:pPr algn="just"/>
            <a:r>
              <a:rPr lang="en-US" sz="2800" dirty="0">
                <a:latin typeface="Arial" panose="020B0604020202020204" pitchFamily="34" charset="0"/>
                <a:cs typeface="Arial" panose="020B0604020202020204" pitchFamily="34" charset="0"/>
              </a:rPr>
              <a:t>To solve this problem a variable gear ratio between the engine and turbocharger must be done, but this introduces obvious mechanical difficulties</a:t>
            </a:r>
          </a:p>
        </p:txBody>
      </p:sp>
    </p:spTree>
    <p:extLst>
      <p:ext uri="{BB962C8B-B14F-4D97-AF65-F5344CB8AC3E}">
        <p14:creationId xmlns:p14="http://schemas.microsoft.com/office/powerpoint/2010/main" val="4292984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126" y="762001"/>
            <a:ext cx="8229600" cy="3505199"/>
          </a:xfrm>
        </p:spPr>
        <p:txBody>
          <a:bodyPr>
            <a:normAutofit fontScale="85000" lnSpcReduction="20000"/>
          </a:bodyPr>
          <a:lstStyle/>
          <a:p>
            <a:pPr marL="0" indent="0" algn="just">
              <a:buNone/>
            </a:pPr>
            <a:r>
              <a:rPr lang="en-US" sz="4000" b="1" u="sng" dirty="0" smtClean="0">
                <a:latin typeface="Arial" panose="020B0604020202020204" pitchFamily="34" charset="0"/>
                <a:cs typeface="Arial" panose="020B0604020202020204" pitchFamily="34" charset="0"/>
              </a:rPr>
              <a:t>7.4.2 </a:t>
            </a:r>
            <a:r>
              <a:rPr lang="en-US" sz="4000" b="1" u="sng" dirty="0">
                <a:latin typeface="Arial" panose="020B0604020202020204" pitchFamily="34" charset="0"/>
                <a:cs typeface="Arial" panose="020B0604020202020204" pitchFamily="34" charset="0"/>
              </a:rPr>
              <a:t>Gas Generator Power Plant </a:t>
            </a:r>
            <a:endParaRPr lang="en-US" sz="4000" b="1" u="sng" dirty="0" smtClean="0">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this type of engine the compressor is driven mechanically from an engine with no net crankshaft power output. The turbine is not </a:t>
            </a:r>
            <a:r>
              <a:rPr lang="en-US" dirty="0" smtClean="0">
                <a:latin typeface="Arial" panose="020B0604020202020204" pitchFamily="34" charset="0"/>
                <a:cs typeface="Arial" panose="020B0604020202020204" pitchFamily="34" charset="0"/>
              </a:rPr>
              <a:t>connected </a:t>
            </a:r>
            <a:r>
              <a:rPr lang="en-US" dirty="0">
                <a:latin typeface="Arial" panose="020B0604020202020204" pitchFamily="34" charset="0"/>
                <a:cs typeface="Arial" panose="020B0604020202020204" pitchFamily="34" charset="0"/>
              </a:rPr>
              <a:t>to the compressor but its output </a:t>
            </a:r>
            <a:r>
              <a:rPr lang="en-US" dirty="0" smtClean="0">
                <a:latin typeface="Arial" panose="020B0604020202020204" pitchFamily="34" charset="0"/>
                <a:cs typeface="Arial" panose="020B0604020202020204" pitchFamily="34" charset="0"/>
              </a:rPr>
              <a:t>will </a:t>
            </a:r>
            <a:r>
              <a:rPr lang="en-US" dirty="0">
                <a:latin typeface="Arial" panose="020B0604020202020204" pitchFamily="34" charset="0"/>
                <a:cs typeface="Arial" panose="020B0604020202020204" pitchFamily="34" charset="0"/>
              </a:rPr>
              <a:t>be taken directly replacing the engine as a power source. The engine and compressor combination alone would form a self-supporting gas-generator (that is. generate a high energy exhaust gas flow)</a:t>
            </a:r>
          </a:p>
        </p:txBody>
      </p:sp>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24</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798" t="6572" r="3338" b="16103"/>
          <a:stretch/>
        </p:blipFill>
        <p:spPr>
          <a:xfrm>
            <a:off x="939270" y="4267200"/>
            <a:ext cx="7173311" cy="2286001"/>
          </a:xfrm>
          <a:prstGeom prst="rect">
            <a:avLst/>
          </a:prstGeom>
        </p:spPr>
      </p:pic>
    </p:spTree>
    <p:extLst>
      <p:ext uri="{BB962C8B-B14F-4D97-AF65-F5344CB8AC3E}">
        <p14:creationId xmlns:p14="http://schemas.microsoft.com/office/powerpoint/2010/main" val="3888475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229600" cy="5791200"/>
          </a:xfrm>
        </p:spPr>
        <p:txBody>
          <a:bodyPr>
            <a:normAutofit fontScale="40000" lnSpcReduction="20000"/>
          </a:bodyPr>
          <a:lstStyle/>
          <a:p>
            <a:pPr marL="0" indent="0">
              <a:buNone/>
            </a:pPr>
            <a:r>
              <a:rPr lang="en-US" sz="5100" b="1" u="sng" dirty="0" smtClean="0">
                <a:latin typeface="Arial" panose="020B0604020202020204" pitchFamily="34" charset="0"/>
                <a:cs typeface="Arial" panose="020B0604020202020204" pitchFamily="34" charset="0"/>
              </a:rPr>
              <a:t>7.5 Turbocharger Thermodynamics </a:t>
            </a:r>
          </a:p>
          <a:p>
            <a:pPr marL="0" indent="0" algn="just">
              <a:buNone/>
            </a:pPr>
            <a:r>
              <a:rPr lang="en-US" sz="5900" dirty="0" smtClean="0">
                <a:latin typeface="Arial" panose="020B0604020202020204" pitchFamily="34" charset="0"/>
                <a:cs typeface="Arial" panose="020B0604020202020204" pitchFamily="34" charset="0"/>
              </a:rPr>
              <a:t>The </a:t>
            </a:r>
            <a:r>
              <a:rPr lang="en-US" sz="5900" dirty="0">
                <a:latin typeface="Arial" panose="020B0604020202020204" pitchFamily="34" charset="0"/>
                <a:cs typeface="Arial" panose="020B0604020202020204" pitchFamily="34" charset="0"/>
              </a:rPr>
              <a:t>work done by or to a turbomachine can be derived from </a:t>
            </a:r>
            <a:r>
              <a:rPr lang="en-US" sz="5900" dirty="0" smtClean="0">
                <a:latin typeface="Arial" panose="020B0604020202020204" pitchFamily="34" charset="0"/>
                <a:cs typeface="Arial" panose="020B0604020202020204" pitchFamily="34" charset="0"/>
              </a:rPr>
              <a:t>1 Low as </a:t>
            </a:r>
            <a:r>
              <a:rPr lang="en-US" sz="5900" dirty="0">
                <a:latin typeface="Arial" panose="020B0604020202020204" pitchFamily="34" charset="0"/>
                <a:cs typeface="Arial" panose="020B0604020202020204" pitchFamily="34" charset="0"/>
              </a:rPr>
              <a:t>follows</a:t>
            </a:r>
            <a:r>
              <a:rPr lang="en-US" sz="5900" dirty="0" smtClean="0">
                <a:latin typeface="Arial" panose="020B0604020202020204" pitchFamily="34" charset="0"/>
                <a:cs typeface="Arial" panose="020B0604020202020204" pitchFamily="34" charset="0"/>
              </a:rPr>
              <a:t>:</a:t>
            </a:r>
          </a:p>
          <a:p>
            <a:pPr marL="0" indent="0" algn="just">
              <a:buNone/>
            </a:pPr>
            <a:endParaRPr lang="en-US" sz="5900" dirty="0" smtClean="0">
              <a:latin typeface="Arial" panose="020B0604020202020204" pitchFamily="34" charset="0"/>
              <a:cs typeface="Arial" panose="020B0604020202020204" pitchFamily="34" charset="0"/>
            </a:endParaRPr>
          </a:p>
          <a:p>
            <a:pPr marL="0" indent="0" algn="just">
              <a:buNone/>
            </a:pPr>
            <a:r>
              <a:rPr lang="en-US" sz="5900" dirty="0" smtClean="0">
                <a:solidFill>
                  <a:srgbClr val="FF0000"/>
                </a:solidFill>
                <a:latin typeface="Arial" panose="020B0604020202020204" pitchFamily="34" charset="0"/>
                <a:cs typeface="Arial" panose="020B0604020202020204" pitchFamily="34" charset="0"/>
              </a:rPr>
              <a:t> Q – W= </a:t>
            </a:r>
            <a:r>
              <a:rPr lang="en-US" sz="5900" dirty="0">
                <a:solidFill>
                  <a:srgbClr val="FF0000"/>
                </a:solidFill>
                <a:latin typeface="Arial" panose="020B0604020202020204" pitchFamily="34" charset="0"/>
                <a:cs typeface="Arial" panose="020B0604020202020204" pitchFamily="34" charset="0"/>
              </a:rPr>
              <a:t>m [(</a:t>
            </a:r>
            <a:r>
              <a:rPr lang="en-US" sz="5900" dirty="0" smtClean="0">
                <a:solidFill>
                  <a:srgbClr val="FF0000"/>
                </a:solidFill>
                <a:latin typeface="Arial" panose="020B0604020202020204" pitchFamily="34" charset="0"/>
                <a:cs typeface="Arial" panose="020B0604020202020204" pitchFamily="34" charset="0"/>
              </a:rPr>
              <a:t>h2 </a:t>
            </a:r>
            <a:r>
              <a:rPr lang="en-US" sz="5900" dirty="0">
                <a:solidFill>
                  <a:srgbClr val="FF0000"/>
                </a:solidFill>
                <a:latin typeface="Arial" panose="020B0604020202020204" pitchFamily="34" charset="0"/>
                <a:cs typeface="Arial" panose="020B0604020202020204" pitchFamily="34" charset="0"/>
              </a:rPr>
              <a:t>+ </a:t>
            </a:r>
            <a:r>
              <a:rPr lang="en-US" sz="5900" dirty="0" smtClean="0">
                <a:solidFill>
                  <a:srgbClr val="FF0000"/>
                </a:solidFill>
                <a:latin typeface="Arial" panose="020B0604020202020204" pitchFamily="34" charset="0"/>
                <a:cs typeface="Arial" panose="020B0604020202020204" pitchFamily="34" charset="0"/>
              </a:rPr>
              <a:t>kE2 </a:t>
            </a:r>
            <a:r>
              <a:rPr lang="en-US" sz="5900" dirty="0">
                <a:solidFill>
                  <a:srgbClr val="FF0000"/>
                </a:solidFill>
                <a:latin typeface="Arial" panose="020B0604020202020204" pitchFamily="34" charset="0"/>
                <a:cs typeface="Arial" panose="020B0604020202020204" pitchFamily="34" charset="0"/>
              </a:rPr>
              <a:t>+ PE2) - (</a:t>
            </a:r>
            <a:r>
              <a:rPr lang="en-US" sz="5900" dirty="0" smtClean="0">
                <a:solidFill>
                  <a:srgbClr val="FF0000"/>
                </a:solidFill>
                <a:latin typeface="Arial" panose="020B0604020202020204" pitchFamily="34" charset="0"/>
                <a:cs typeface="Arial" panose="020B0604020202020204" pitchFamily="34" charset="0"/>
              </a:rPr>
              <a:t>h1+KE</a:t>
            </a:r>
            <a:r>
              <a:rPr lang="en-US" sz="5900" dirty="0">
                <a:solidFill>
                  <a:srgbClr val="FF0000"/>
                </a:solidFill>
                <a:latin typeface="Arial" panose="020B0604020202020204" pitchFamily="34" charset="0"/>
                <a:cs typeface="Arial" panose="020B0604020202020204" pitchFamily="34" charset="0"/>
              </a:rPr>
              <a:t>1</a:t>
            </a:r>
            <a:r>
              <a:rPr lang="en-US" sz="5900" dirty="0" smtClean="0">
                <a:solidFill>
                  <a:srgbClr val="FF0000"/>
                </a:solidFill>
                <a:latin typeface="Arial" panose="020B0604020202020204" pitchFamily="34" charset="0"/>
                <a:cs typeface="Arial" panose="020B0604020202020204" pitchFamily="34" charset="0"/>
              </a:rPr>
              <a:t>+ PE1</a:t>
            </a:r>
            <a:r>
              <a:rPr lang="en-US" sz="5900" dirty="0" smtClean="0">
                <a:solidFill>
                  <a:srgbClr val="FF0000"/>
                </a:solidFill>
                <a:latin typeface="Arial" panose="020B0604020202020204" pitchFamily="34" charset="0"/>
                <a:cs typeface="Arial" panose="020B0604020202020204" pitchFamily="34" charset="0"/>
              </a:rPr>
              <a:t>)]</a:t>
            </a:r>
          </a:p>
          <a:p>
            <a:pPr marL="0" indent="0" algn="just">
              <a:buNone/>
            </a:pPr>
            <a:endParaRPr lang="en-US" sz="5900" dirty="0" smtClean="0">
              <a:solidFill>
                <a:srgbClr val="FF0000"/>
              </a:solidFill>
              <a:latin typeface="Arial" panose="020B0604020202020204" pitchFamily="34" charset="0"/>
              <a:cs typeface="Arial" panose="020B0604020202020204" pitchFamily="34" charset="0"/>
            </a:endParaRPr>
          </a:p>
          <a:p>
            <a:pPr marL="0" indent="0" algn="just">
              <a:buNone/>
            </a:pPr>
            <a:r>
              <a:rPr lang="en-US" sz="5900" dirty="0" smtClean="0">
                <a:latin typeface="Arial" panose="020B0604020202020204" pitchFamily="34" charset="0"/>
                <a:cs typeface="Arial" panose="020B0604020202020204" pitchFamily="34" charset="0"/>
              </a:rPr>
              <a:t>Where:</a:t>
            </a:r>
          </a:p>
          <a:p>
            <a:pPr marL="0" indent="0" algn="just">
              <a:buNone/>
            </a:pPr>
            <a:r>
              <a:rPr lang="en-US" sz="5900" dirty="0" smtClean="0">
                <a:latin typeface="Arial" panose="020B0604020202020204" pitchFamily="34" charset="0"/>
                <a:cs typeface="Arial" panose="020B0604020202020204" pitchFamily="34" charset="0"/>
              </a:rPr>
              <a:t> </a:t>
            </a:r>
            <a:r>
              <a:rPr lang="en-US" sz="5900" dirty="0">
                <a:latin typeface="Arial" panose="020B0604020202020204" pitchFamily="34" charset="0"/>
                <a:cs typeface="Arial" panose="020B0604020202020204" pitchFamily="34" charset="0"/>
              </a:rPr>
              <a:t>Q </a:t>
            </a:r>
            <a:r>
              <a:rPr lang="en-US" sz="5900" dirty="0" smtClean="0">
                <a:latin typeface="Arial" panose="020B0604020202020204" pitchFamily="34" charset="0"/>
                <a:cs typeface="Arial" panose="020B0604020202020204" pitchFamily="34" charset="0"/>
              </a:rPr>
              <a:t>=heat </a:t>
            </a:r>
            <a:r>
              <a:rPr lang="en-US" sz="5900" dirty="0">
                <a:latin typeface="Arial" panose="020B0604020202020204" pitchFamily="34" charset="0"/>
                <a:cs typeface="Arial" panose="020B0604020202020204" pitchFamily="34" charset="0"/>
              </a:rPr>
              <a:t>transfer rate to the </a:t>
            </a:r>
            <a:r>
              <a:rPr lang="en-US" sz="5900" dirty="0" smtClean="0">
                <a:latin typeface="Arial" panose="020B0604020202020204" pitchFamily="34" charset="0"/>
                <a:cs typeface="Arial" panose="020B0604020202020204" pitchFamily="34" charset="0"/>
              </a:rPr>
              <a:t>system</a:t>
            </a:r>
          </a:p>
          <a:p>
            <a:pPr marL="0" indent="0" algn="just">
              <a:buNone/>
            </a:pPr>
            <a:r>
              <a:rPr lang="en-US" sz="5900" dirty="0" smtClean="0">
                <a:latin typeface="Arial" panose="020B0604020202020204" pitchFamily="34" charset="0"/>
                <a:cs typeface="Arial" panose="020B0604020202020204" pitchFamily="34" charset="0"/>
              </a:rPr>
              <a:t> W= </a:t>
            </a:r>
            <a:r>
              <a:rPr lang="en-US" sz="5900" dirty="0">
                <a:latin typeface="Arial" panose="020B0604020202020204" pitchFamily="34" charset="0"/>
                <a:cs typeface="Arial" panose="020B0604020202020204" pitchFamily="34" charset="0"/>
              </a:rPr>
              <a:t>work transfer rate from the </a:t>
            </a:r>
            <a:r>
              <a:rPr lang="en-US" sz="5900" dirty="0" smtClean="0">
                <a:latin typeface="Arial" panose="020B0604020202020204" pitchFamily="34" charset="0"/>
                <a:cs typeface="Arial" panose="020B0604020202020204" pitchFamily="34" charset="0"/>
              </a:rPr>
              <a:t>system</a:t>
            </a:r>
          </a:p>
          <a:p>
            <a:pPr marL="0" indent="0" algn="just">
              <a:buNone/>
            </a:pPr>
            <a:r>
              <a:rPr lang="en-US" sz="5900" dirty="0" smtClean="0">
                <a:latin typeface="Arial" panose="020B0604020202020204" pitchFamily="34" charset="0"/>
                <a:cs typeface="Arial" panose="020B0604020202020204" pitchFamily="34" charset="0"/>
              </a:rPr>
              <a:t> </a:t>
            </a:r>
            <a:r>
              <a:rPr lang="en-US" sz="5900" dirty="0">
                <a:latin typeface="Arial" panose="020B0604020202020204" pitchFamily="34" charset="0"/>
                <a:cs typeface="Arial" panose="020B0604020202020204" pitchFamily="34" charset="0"/>
              </a:rPr>
              <a:t>h= specific </a:t>
            </a:r>
            <a:r>
              <a:rPr lang="en-US" sz="5900" dirty="0" err="1">
                <a:latin typeface="Arial" panose="020B0604020202020204" pitchFamily="34" charset="0"/>
                <a:cs typeface="Arial" panose="020B0604020202020204" pitchFamily="34" charset="0"/>
              </a:rPr>
              <a:t>inthulpy</a:t>
            </a:r>
            <a:r>
              <a:rPr lang="en-US" sz="5900" dirty="0">
                <a:latin typeface="Arial" panose="020B0604020202020204" pitchFamily="34" charset="0"/>
                <a:cs typeface="Arial" panose="020B0604020202020204" pitchFamily="34" charset="0"/>
              </a:rPr>
              <a:t> </a:t>
            </a:r>
            <a:endParaRPr lang="en-US" sz="5900" dirty="0" smtClean="0">
              <a:latin typeface="Arial" panose="020B0604020202020204" pitchFamily="34" charset="0"/>
              <a:cs typeface="Arial" panose="020B0604020202020204" pitchFamily="34" charset="0"/>
            </a:endParaRPr>
          </a:p>
          <a:p>
            <a:pPr marL="0" indent="0" algn="just">
              <a:buNone/>
            </a:pPr>
            <a:r>
              <a:rPr lang="en-US" sz="5900" dirty="0" err="1" smtClean="0">
                <a:latin typeface="Arial" panose="020B0604020202020204" pitchFamily="34" charset="0"/>
                <a:cs typeface="Arial" panose="020B0604020202020204" pitchFamily="34" charset="0"/>
              </a:rPr>
              <a:t>kE</a:t>
            </a:r>
            <a:r>
              <a:rPr lang="en-US" sz="5900" dirty="0" smtClean="0">
                <a:latin typeface="Arial" panose="020B0604020202020204" pitchFamily="34" charset="0"/>
                <a:cs typeface="Arial" panose="020B0604020202020204" pitchFamily="34" charset="0"/>
              </a:rPr>
              <a:t>= </a:t>
            </a:r>
            <a:r>
              <a:rPr lang="en-US" sz="5900" dirty="0">
                <a:latin typeface="Arial" panose="020B0604020202020204" pitchFamily="34" charset="0"/>
                <a:cs typeface="Arial" panose="020B0604020202020204" pitchFamily="34" charset="0"/>
              </a:rPr>
              <a:t>specific kinetic energy </a:t>
            </a:r>
            <a:endParaRPr lang="en-US" sz="5900" dirty="0" smtClean="0">
              <a:latin typeface="Arial" panose="020B0604020202020204" pitchFamily="34" charset="0"/>
              <a:cs typeface="Arial" panose="020B0604020202020204" pitchFamily="34" charset="0"/>
            </a:endParaRPr>
          </a:p>
          <a:p>
            <a:pPr marL="0" indent="0" algn="just">
              <a:buNone/>
            </a:pPr>
            <a:r>
              <a:rPr lang="en-US" sz="5900" dirty="0" smtClean="0">
                <a:latin typeface="Arial" panose="020B0604020202020204" pitchFamily="34" charset="0"/>
                <a:cs typeface="Arial" panose="020B0604020202020204" pitchFamily="34" charset="0"/>
              </a:rPr>
              <a:t>PE =specific </a:t>
            </a:r>
            <a:r>
              <a:rPr lang="en-US" sz="5900" dirty="0">
                <a:latin typeface="Arial" panose="020B0604020202020204" pitchFamily="34" charset="0"/>
                <a:cs typeface="Arial" panose="020B0604020202020204" pitchFamily="34" charset="0"/>
              </a:rPr>
              <a:t>potential </a:t>
            </a:r>
            <a:r>
              <a:rPr lang="en-US" sz="5900" dirty="0" smtClean="0">
                <a:latin typeface="Arial" panose="020B0604020202020204" pitchFamily="34" charset="0"/>
                <a:cs typeface="Arial" panose="020B0604020202020204" pitchFamily="34" charset="0"/>
              </a:rPr>
              <a:t>energy</a:t>
            </a:r>
          </a:p>
          <a:p>
            <a:pPr marL="0" indent="0" algn="just">
              <a:buNone/>
            </a:pPr>
            <a:r>
              <a:rPr lang="en-US" sz="5900" dirty="0" smtClean="0">
                <a:latin typeface="Arial" panose="020B0604020202020204" pitchFamily="34" charset="0"/>
                <a:cs typeface="Arial" panose="020B0604020202020204" pitchFamily="34" charset="0"/>
              </a:rPr>
              <a:t>And neglecting </a:t>
            </a:r>
            <a:r>
              <a:rPr lang="en-US" sz="5900" dirty="0">
                <a:latin typeface="Arial" panose="020B0604020202020204" pitchFamily="34" charset="0"/>
                <a:cs typeface="Arial" panose="020B0604020202020204" pitchFamily="34" charset="0"/>
              </a:rPr>
              <a:t>KE and potential energy </a:t>
            </a:r>
            <a:r>
              <a:rPr lang="en-US" sz="5900" dirty="0" smtClean="0">
                <a:latin typeface="Arial" panose="020B0604020202020204" pitchFamily="34" charset="0"/>
                <a:cs typeface="Arial" panose="020B0604020202020204" pitchFamily="34" charset="0"/>
              </a:rPr>
              <a:t>and</a:t>
            </a:r>
          </a:p>
          <a:p>
            <a:pPr marL="0" indent="0" algn="just">
              <a:buNone/>
            </a:pPr>
            <a:r>
              <a:rPr lang="en-US" sz="5900" dirty="0" smtClean="0">
                <a:latin typeface="Arial" panose="020B0604020202020204" pitchFamily="34" charset="0"/>
                <a:cs typeface="Arial" panose="020B0604020202020204" pitchFamily="34" charset="0"/>
              </a:rPr>
              <a:t> </a:t>
            </a:r>
            <a:endParaRPr lang="en-US" sz="5900" dirty="0" smtClean="0">
              <a:latin typeface="Arial" panose="020B0604020202020204" pitchFamily="34" charset="0"/>
              <a:cs typeface="Arial" panose="020B0604020202020204" pitchFamily="34" charset="0"/>
            </a:endParaRPr>
          </a:p>
          <a:p>
            <a:pPr marL="0" indent="0" algn="just">
              <a:buNone/>
            </a:pPr>
            <a:r>
              <a:rPr lang="en-US" sz="5900" dirty="0" smtClean="0">
                <a:solidFill>
                  <a:srgbClr val="FF0000"/>
                </a:solidFill>
                <a:latin typeface="Arial" panose="020B0604020202020204" pitchFamily="34" charset="0"/>
                <a:cs typeface="Arial" panose="020B0604020202020204" pitchFamily="34" charset="0"/>
              </a:rPr>
              <a:t>Q </a:t>
            </a:r>
            <a:r>
              <a:rPr lang="en-US" sz="5900" dirty="0">
                <a:solidFill>
                  <a:srgbClr val="FF0000"/>
                </a:solidFill>
                <a:latin typeface="Arial" panose="020B0604020202020204" pitchFamily="34" charset="0"/>
                <a:cs typeface="Arial" panose="020B0604020202020204" pitchFamily="34" charset="0"/>
              </a:rPr>
              <a:t>-W =</a:t>
            </a:r>
            <a:r>
              <a:rPr lang="en-US" sz="5900" dirty="0" err="1">
                <a:solidFill>
                  <a:srgbClr val="FF0000"/>
                </a:solidFill>
                <a:latin typeface="Arial" panose="020B0604020202020204" pitchFamily="34" charset="0"/>
                <a:cs typeface="Arial" panose="020B0604020202020204" pitchFamily="34" charset="0"/>
              </a:rPr>
              <a:t>mCp</a:t>
            </a:r>
            <a:r>
              <a:rPr lang="en-US" sz="5900" dirty="0">
                <a:solidFill>
                  <a:srgbClr val="FF0000"/>
                </a:solidFill>
                <a:latin typeface="Arial" panose="020B0604020202020204" pitchFamily="34" charset="0"/>
                <a:cs typeface="Arial" panose="020B0604020202020204" pitchFamily="34" charset="0"/>
              </a:rPr>
              <a:t> (</a:t>
            </a:r>
            <a:r>
              <a:rPr lang="en-US" sz="5900" dirty="0" smtClean="0">
                <a:solidFill>
                  <a:srgbClr val="FF0000"/>
                </a:solidFill>
                <a:latin typeface="Arial" panose="020B0604020202020204" pitchFamily="34" charset="0"/>
                <a:cs typeface="Arial" panose="020B0604020202020204" pitchFamily="34" charset="0"/>
              </a:rPr>
              <a:t>T2 – T1)   …….(1)</a:t>
            </a:r>
            <a:endParaRPr lang="en-US" sz="5900" dirty="0">
              <a:solidFill>
                <a:srgbClr val="FF0000"/>
              </a:solidFill>
              <a:latin typeface="Arial" panose="020B0604020202020204" pitchFamily="34" charset="0"/>
              <a:cs typeface="Arial" panose="020B0604020202020204" pitchFamily="34" charset="0"/>
            </a:endParaRPr>
          </a:p>
          <a:p>
            <a:pPr marL="0" indent="0">
              <a:buNone/>
            </a:pPr>
            <a:r>
              <a:rPr lang="en-US" dirty="0"/>
              <a:t/>
            </a:r>
            <a:br>
              <a:rPr lang="en-US" dirty="0"/>
            </a:br>
            <a:endParaRPr lang="en-US" dirty="0"/>
          </a:p>
        </p:txBody>
      </p:sp>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25</a:t>
            </a:fld>
            <a:endParaRPr lang="en-US"/>
          </a:p>
        </p:txBody>
      </p:sp>
    </p:spTree>
    <p:extLst>
      <p:ext uri="{BB962C8B-B14F-4D97-AF65-F5344CB8AC3E}">
        <p14:creationId xmlns:p14="http://schemas.microsoft.com/office/powerpoint/2010/main" val="3231515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9860" y="914400"/>
                <a:ext cx="8229600" cy="4525963"/>
              </a:xfrm>
            </p:spPr>
            <p:txBody>
              <a:bodyPr/>
              <a:lstStyle/>
              <a:p>
                <a:pPr marL="0" indent="0">
                  <a:buNone/>
                </a:pPr>
                <a:r>
                  <a:rPr lang="en-US" b="1" u="sng" dirty="0" smtClean="0">
                    <a:latin typeface="Adobe Ming Std L" panose="02020300000000000000" pitchFamily="18" charset="-128"/>
                    <a:ea typeface="Adobe Ming Std L" panose="02020300000000000000" pitchFamily="18" charset="-128"/>
                  </a:rPr>
                  <a:t>7.5.1 Compressor </a:t>
                </a:r>
                <a:r>
                  <a:rPr lang="en-US" b="1" u="sng" dirty="0" err="1" smtClean="0">
                    <a:latin typeface="Adobe Ming Std L" panose="02020300000000000000" pitchFamily="18" charset="-128"/>
                    <a:ea typeface="Adobe Ming Std L" panose="02020300000000000000" pitchFamily="18" charset="-128"/>
                  </a:rPr>
                  <a:t>Insentropic</a:t>
                </a:r>
                <a:r>
                  <a:rPr lang="en-US" b="1" u="sng" dirty="0" smtClean="0">
                    <a:latin typeface="Adobe Ming Std L" panose="02020300000000000000" pitchFamily="18" charset="-128"/>
                    <a:ea typeface="Adobe Ming Std L" panose="02020300000000000000" pitchFamily="18" charset="-128"/>
                  </a:rPr>
                  <a:t> Efficiency</a:t>
                </a:r>
              </a:p>
              <a:p>
                <a:pPr marL="0" indent="0">
                  <a:buNone/>
                </a:pPr>
                <a:endParaRPr lang="en-US" b="1" u="sng" dirty="0" smtClean="0">
                  <a:latin typeface="Adobe Ming Std L" panose="02020300000000000000" pitchFamily="18" charset="-128"/>
                  <a:ea typeface="Adobe Ming Std L" panose="02020300000000000000" pitchFamily="18" charset="-128"/>
                </a:endParaRPr>
              </a:p>
              <a:p>
                <a:pPr marL="0" indent="0" algn="ctr">
                  <a:buNone/>
                </a:pPr>
                <a14:m>
                  <m:oMath xmlns:m="http://schemas.openxmlformats.org/officeDocument/2006/math">
                    <m:r>
                      <m:rPr>
                        <m:sty m:val="p"/>
                      </m:rPr>
                      <a:rPr lang="el-GR" b="1" i="1" smtClean="0">
                        <a:latin typeface="Cambria Math" panose="02040503050406030204" pitchFamily="18" charset="0"/>
                        <a:ea typeface="Adobe Ming Std L" panose="02020300000000000000" pitchFamily="18" charset="-128"/>
                      </a:rPr>
                      <m:t>η</m:t>
                    </m:r>
                    <m:r>
                      <a:rPr lang="en-US" b="1" i="1" smtClean="0">
                        <a:latin typeface="Cambria Math" panose="02040503050406030204" pitchFamily="18" charset="0"/>
                        <a:ea typeface="Adobe Ming Std L" panose="02020300000000000000" pitchFamily="18" charset="-128"/>
                      </a:rPr>
                      <m:t>𝒄</m:t>
                    </m:r>
                    <m:r>
                      <a:rPr lang="en-US" b="1" i="1" smtClean="0">
                        <a:latin typeface="Cambria Math" panose="02040503050406030204" pitchFamily="18" charset="0"/>
                        <a:ea typeface="Adobe Ming Std L" panose="02020300000000000000" pitchFamily="18" charset="-128"/>
                      </a:rPr>
                      <m:t>=</m:t>
                    </m:r>
                    <m:f>
                      <m:fPr>
                        <m:ctrlPr>
                          <a:rPr lang="en-US" b="1" i="1" smtClean="0">
                            <a:latin typeface="Cambria Math" panose="02040503050406030204" pitchFamily="18" charset="0"/>
                            <a:ea typeface="Adobe Ming Std L" panose="02020300000000000000" pitchFamily="18" charset="-128"/>
                          </a:rPr>
                        </m:ctrlPr>
                      </m:fPr>
                      <m:num>
                        <m:sSub>
                          <m:sSubPr>
                            <m:ctrlPr>
                              <a:rPr lang="en-US" b="1" i="1" smtClean="0">
                                <a:latin typeface="Cambria Math" panose="02040503050406030204" pitchFamily="18" charset="0"/>
                                <a:ea typeface="Adobe Ming Std L" panose="02020300000000000000" pitchFamily="18" charset="-128"/>
                              </a:rPr>
                            </m:ctrlPr>
                          </m:sSubPr>
                          <m:e>
                            <m:r>
                              <a:rPr lang="en-US" b="1" i="1" smtClean="0">
                                <a:latin typeface="Cambria Math" panose="02040503050406030204" pitchFamily="18" charset="0"/>
                                <a:ea typeface="Adobe Ming Std L" panose="02020300000000000000" pitchFamily="18" charset="-128"/>
                              </a:rPr>
                              <m:t>𝒉</m:t>
                            </m:r>
                          </m:e>
                          <m:sub>
                            <m:r>
                              <a:rPr lang="en-US" b="1" i="1" smtClean="0">
                                <a:latin typeface="Cambria Math" panose="02040503050406030204" pitchFamily="18" charset="0"/>
                                <a:ea typeface="Adobe Ming Std L" panose="02020300000000000000" pitchFamily="18" charset="-128"/>
                              </a:rPr>
                              <m:t>𝟐</m:t>
                            </m:r>
                            <m:r>
                              <a:rPr lang="en-US" b="1" i="1" smtClean="0">
                                <a:latin typeface="Cambria Math" panose="02040503050406030204" pitchFamily="18" charset="0"/>
                                <a:ea typeface="Adobe Ming Std L" panose="02020300000000000000" pitchFamily="18" charset="-128"/>
                              </a:rPr>
                              <m:t>𝒔</m:t>
                            </m:r>
                          </m:sub>
                        </m:sSub>
                        <m:r>
                          <a:rPr lang="en-US" b="1" i="1" smtClean="0">
                            <a:latin typeface="Cambria Math" panose="02040503050406030204" pitchFamily="18" charset="0"/>
                            <a:ea typeface="Adobe Ming Std L" panose="02020300000000000000" pitchFamily="18" charset="-128"/>
                          </a:rPr>
                          <m:t>−</m:t>
                        </m:r>
                        <m:sSub>
                          <m:sSubPr>
                            <m:ctrlPr>
                              <a:rPr lang="en-US" b="1" i="1" smtClean="0">
                                <a:latin typeface="Cambria Math" panose="02040503050406030204" pitchFamily="18" charset="0"/>
                                <a:ea typeface="Adobe Ming Std L" panose="02020300000000000000" pitchFamily="18" charset="-128"/>
                              </a:rPr>
                            </m:ctrlPr>
                          </m:sSubPr>
                          <m:e>
                            <m:r>
                              <a:rPr lang="en-US" b="1" i="1" smtClean="0">
                                <a:latin typeface="Cambria Math" panose="02040503050406030204" pitchFamily="18" charset="0"/>
                                <a:ea typeface="Adobe Ming Std L" panose="02020300000000000000" pitchFamily="18" charset="-128"/>
                              </a:rPr>
                              <m:t>𝒉</m:t>
                            </m:r>
                          </m:e>
                          <m:sub>
                            <m:r>
                              <a:rPr lang="en-US" b="1" i="1" smtClean="0">
                                <a:latin typeface="Cambria Math" panose="02040503050406030204" pitchFamily="18" charset="0"/>
                                <a:ea typeface="Adobe Ming Std L" panose="02020300000000000000" pitchFamily="18" charset="-128"/>
                              </a:rPr>
                              <m:t>𝟏</m:t>
                            </m:r>
                          </m:sub>
                        </m:sSub>
                      </m:num>
                      <m:den>
                        <m:sSub>
                          <m:sSubPr>
                            <m:ctrlPr>
                              <a:rPr lang="en-US" b="1" i="1">
                                <a:latin typeface="Cambria Math" panose="02040503050406030204" pitchFamily="18" charset="0"/>
                                <a:ea typeface="Adobe Ming Std L" panose="02020300000000000000" pitchFamily="18" charset="-128"/>
                              </a:rPr>
                            </m:ctrlPr>
                          </m:sSubPr>
                          <m:e>
                            <m:r>
                              <a:rPr lang="en-US" b="1" i="1">
                                <a:latin typeface="Cambria Math" panose="02040503050406030204" pitchFamily="18" charset="0"/>
                                <a:ea typeface="Adobe Ming Std L" panose="02020300000000000000" pitchFamily="18" charset="-128"/>
                              </a:rPr>
                              <m:t>𝒉</m:t>
                            </m:r>
                          </m:e>
                          <m:sub>
                            <m:r>
                              <a:rPr lang="en-US" b="1" i="1">
                                <a:latin typeface="Cambria Math" panose="02040503050406030204" pitchFamily="18" charset="0"/>
                                <a:ea typeface="Adobe Ming Std L" panose="02020300000000000000" pitchFamily="18" charset="-128"/>
                              </a:rPr>
                              <m:t>𝟐</m:t>
                            </m:r>
                          </m:sub>
                        </m:sSub>
                        <m:r>
                          <a:rPr lang="en-US" b="1" i="1">
                            <a:latin typeface="Cambria Math" panose="02040503050406030204" pitchFamily="18" charset="0"/>
                            <a:ea typeface="Adobe Ming Std L" panose="02020300000000000000" pitchFamily="18" charset="-128"/>
                          </a:rPr>
                          <m:t>−</m:t>
                        </m:r>
                        <m:sSub>
                          <m:sSubPr>
                            <m:ctrlPr>
                              <a:rPr lang="en-US" b="1" i="1">
                                <a:latin typeface="Cambria Math" panose="02040503050406030204" pitchFamily="18" charset="0"/>
                                <a:ea typeface="Adobe Ming Std L" panose="02020300000000000000" pitchFamily="18" charset="-128"/>
                              </a:rPr>
                            </m:ctrlPr>
                          </m:sSubPr>
                          <m:e>
                            <m:r>
                              <a:rPr lang="en-US" b="1" i="1">
                                <a:latin typeface="Cambria Math" panose="02040503050406030204" pitchFamily="18" charset="0"/>
                                <a:ea typeface="Adobe Ming Std L" panose="02020300000000000000" pitchFamily="18" charset="-128"/>
                              </a:rPr>
                              <m:t>𝒉</m:t>
                            </m:r>
                          </m:e>
                          <m:sub>
                            <m:r>
                              <a:rPr lang="en-US" b="1" i="1">
                                <a:latin typeface="Cambria Math" panose="02040503050406030204" pitchFamily="18" charset="0"/>
                                <a:ea typeface="Adobe Ming Std L" panose="02020300000000000000" pitchFamily="18" charset="-128"/>
                              </a:rPr>
                              <m:t>𝟏</m:t>
                            </m:r>
                          </m:sub>
                        </m:sSub>
                      </m:den>
                    </m:f>
                  </m:oMath>
                </a14:m>
                <a:r>
                  <a:rPr lang="en-US" sz="3600" b="1" dirty="0" smtClean="0">
                    <a:latin typeface="Adobe Ming Std L" panose="02020300000000000000" pitchFamily="18" charset="-128"/>
                    <a:ea typeface="Adobe Ming Std L" panose="02020300000000000000" pitchFamily="18" charset="-128"/>
                  </a:rPr>
                  <a:t> </a:t>
                </a:r>
              </a:p>
              <a:p>
                <a:pPr marL="0" indent="0">
                  <a:buNone/>
                </a:pPr>
                <a:r>
                  <a:rPr lang="en-US" sz="2800" dirty="0" smtClean="0">
                    <a:latin typeface="Arial" panose="020B0604020202020204" pitchFamily="34" charset="0"/>
                    <a:ea typeface="Adobe Ming Std L" panose="02020300000000000000" pitchFamily="18" charset="-128"/>
                    <a:cs typeface="Arial" panose="020B0604020202020204" pitchFamily="34" charset="0"/>
                  </a:rPr>
                  <a:t>and  for a perfect gas </a:t>
                </a:r>
                <a14:m>
                  <m:oMath xmlns:m="http://schemas.openxmlformats.org/officeDocument/2006/math">
                    <m:sSub>
                      <m:sSubPr>
                        <m:ctrlPr>
                          <a:rPr lang="en-US" sz="2800" b="1" i="1" smtClean="0">
                            <a:latin typeface="Cambria Math" panose="02040503050406030204" pitchFamily="18" charset="0"/>
                            <a:ea typeface="Adobe Ming Std L" panose="02020300000000000000" pitchFamily="18" charset="-128"/>
                          </a:rPr>
                        </m:ctrlPr>
                      </m:sSubPr>
                      <m:e>
                        <m:r>
                          <a:rPr lang="en-US" sz="2800" b="1" i="1" smtClean="0">
                            <a:latin typeface="Cambria Math" panose="02040503050406030204" pitchFamily="18" charset="0"/>
                            <a:ea typeface="Adobe Ming Std L" panose="02020300000000000000" pitchFamily="18" charset="-128"/>
                          </a:rPr>
                          <m:t>𝒄</m:t>
                        </m:r>
                      </m:e>
                      <m:sub>
                        <m:r>
                          <a:rPr lang="en-US" sz="2800" b="1" i="1" smtClean="0">
                            <a:latin typeface="Cambria Math" panose="02040503050406030204" pitchFamily="18" charset="0"/>
                            <a:ea typeface="Adobe Ming Std L" panose="02020300000000000000" pitchFamily="18" charset="-128"/>
                          </a:rPr>
                          <m:t>𝒑</m:t>
                        </m:r>
                      </m:sub>
                    </m:sSub>
                  </m:oMath>
                </a14:m>
                <a:r>
                  <a:rPr lang="en-US" sz="2800" b="1" dirty="0" smtClean="0">
                    <a:latin typeface="Adobe Ming Std L" panose="02020300000000000000" pitchFamily="18" charset="-128"/>
                    <a:ea typeface="Adobe Ming Std L" panose="02020300000000000000" pitchFamily="18" charset="-128"/>
                  </a:rPr>
                  <a:t>=constant </a:t>
                </a:r>
              </a:p>
              <a:p>
                <a:pPr marL="0" indent="0">
                  <a:buNone/>
                </a:pPr>
                <a:endParaRPr lang="en-US" sz="2800" b="1" dirty="0" smtClean="0">
                  <a:latin typeface="Adobe Ming Std L" panose="02020300000000000000" pitchFamily="18" charset="-128"/>
                  <a:ea typeface="Adobe Ming Std L" panose="02020300000000000000" pitchFamily="18" charset="-128"/>
                </a:endParaRPr>
              </a:p>
              <a:p>
                <a:pPr marL="0" indent="0" algn="ctr">
                  <a:buNone/>
                </a:pPr>
                <a14:m>
                  <m:oMath xmlns:m="http://schemas.openxmlformats.org/officeDocument/2006/math">
                    <m:r>
                      <m:rPr>
                        <m:sty m:val="p"/>
                      </m:rPr>
                      <a:rPr lang="el-GR" b="1" i="1">
                        <a:latin typeface="Cambria Math" panose="02040503050406030204" pitchFamily="18" charset="0"/>
                        <a:ea typeface="Adobe Ming Std L" panose="02020300000000000000" pitchFamily="18" charset="-128"/>
                      </a:rPr>
                      <m:t>η</m:t>
                    </m:r>
                    <m:r>
                      <a:rPr lang="en-US" b="1" i="1">
                        <a:latin typeface="Cambria Math" panose="02040503050406030204" pitchFamily="18" charset="0"/>
                        <a:ea typeface="Adobe Ming Std L" panose="02020300000000000000" pitchFamily="18" charset="-128"/>
                      </a:rPr>
                      <m:t>𝒄</m:t>
                    </m:r>
                    <m:r>
                      <a:rPr lang="en-US" b="1" i="1">
                        <a:latin typeface="Cambria Math" panose="02040503050406030204" pitchFamily="18" charset="0"/>
                        <a:ea typeface="Adobe Ming Std L" panose="02020300000000000000" pitchFamily="18" charset="-128"/>
                      </a:rPr>
                      <m:t>=</m:t>
                    </m:r>
                    <m:f>
                      <m:fPr>
                        <m:ctrlPr>
                          <a:rPr lang="en-US" b="1" i="1">
                            <a:latin typeface="Cambria Math" panose="02040503050406030204" pitchFamily="18" charset="0"/>
                            <a:ea typeface="Adobe Ming Std L" panose="02020300000000000000" pitchFamily="18" charset="-128"/>
                          </a:rPr>
                        </m:ctrlPr>
                      </m:fPr>
                      <m:num>
                        <m:sSub>
                          <m:sSubPr>
                            <m:ctrlPr>
                              <a:rPr lang="en-US" b="1" i="1">
                                <a:latin typeface="Cambria Math" panose="02040503050406030204" pitchFamily="18" charset="0"/>
                                <a:ea typeface="Adobe Ming Std L" panose="02020300000000000000" pitchFamily="18" charset="-128"/>
                              </a:rPr>
                            </m:ctrlPr>
                          </m:sSubPr>
                          <m:e>
                            <m:r>
                              <a:rPr lang="en-US" b="1" i="1" smtClean="0">
                                <a:latin typeface="Cambria Math" panose="02040503050406030204" pitchFamily="18" charset="0"/>
                                <a:ea typeface="Adobe Ming Std L" panose="02020300000000000000" pitchFamily="18" charset="-128"/>
                              </a:rPr>
                              <m:t>𝑻</m:t>
                            </m:r>
                          </m:e>
                          <m:sub>
                            <m:r>
                              <a:rPr lang="en-US" b="1" i="1">
                                <a:latin typeface="Cambria Math" panose="02040503050406030204" pitchFamily="18" charset="0"/>
                                <a:ea typeface="Adobe Ming Std L" panose="02020300000000000000" pitchFamily="18" charset="-128"/>
                              </a:rPr>
                              <m:t>𝟐</m:t>
                            </m:r>
                            <m:r>
                              <a:rPr lang="en-US" b="1" i="1">
                                <a:latin typeface="Cambria Math" panose="02040503050406030204" pitchFamily="18" charset="0"/>
                                <a:ea typeface="Adobe Ming Std L" panose="02020300000000000000" pitchFamily="18" charset="-128"/>
                              </a:rPr>
                              <m:t>𝒔</m:t>
                            </m:r>
                          </m:sub>
                        </m:sSub>
                        <m:r>
                          <a:rPr lang="en-US" b="1" i="1">
                            <a:latin typeface="Cambria Math" panose="02040503050406030204" pitchFamily="18" charset="0"/>
                            <a:ea typeface="Adobe Ming Std L" panose="02020300000000000000" pitchFamily="18" charset="-128"/>
                          </a:rPr>
                          <m:t>−</m:t>
                        </m:r>
                        <m:sSub>
                          <m:sSubPr>
                            <m:ctrlPr>
                              <a:rPr lang="en-US" b="1" i="1">
                                <a:latin typeface="Cambria Math" panose="02040503050406030204" pitchFamily="18" charset="0"/>
                                <a:ea typeface="Adobe Ming Std L" panose="02020300000000000000" pitchFamily="18" charset="-128"/>
                              </a:rPr>
                            </m:ctrlPr>
                          </m:sSubPr>
                          <m:e>
                            <m:r>
                              <a:rPr lang="en-US" b="1" i="1" smtClean="0">
                                <a:latin typeface="Cambria Math" panose="02040503050406030204" pitchFamily="18" charset="0"/>
                                <a:ea typeface="Adobe Ming Std L" panose="02020300000000000000" pitchFamily="18" charset="-128"/>
                              </a:rPr>
                              <m:t>𝑻</m:t>
                            </m:r>
                          </m:e>
                          <m:sub>
                            <m:r>
                              <a:rPr lang="en-US" b="1" i="1">
                                <a:latin typeface="Cambria Math" panose="02040503050406030204" pitchFamily="18" charset="0"/>
                                <a:ea typeface="Adobe Ming Std L" panose="02020300000000000000" pitchFamily="18" charset="-128"/>
                              </a:rPr>
                              <m:t>𝟏</m:t>
                            </m:r>
                          </m:sub>
                        </m:sSub>
                      </m:num>
                      <m:den>
                        <m:sSub>
                          <m:sSubPr>
                            <m:ctrlPr>
                              <a:rPr lang="en-US" b="1" i="1">
                                <a:latin typeface="Cambria Math" panose="02040503050406030204" pitchFamily="18" charset="0"/>
                                <a:ea typeface="Adobe Ming Std L" panose="02020300000000000000" pitchFamily="18" charset="-128"/>
                              </a:rPr>
                            </m:ctrlPr>
                          </m:sSubPr>
                          <m:e>
                            <m:r>
                              <a:rPr lang="en-US" b="1" i="1" smtClean="0">
                                <a:latin typeface="Cambria Math" panose="02040503050406030204" pitchFamily="18" charset="0"/>
                                <a:ea typeface="Adobe Ming Std L" panose="02020300000000000000" pitchFamily="18" charset="-128"/>
                              </a:rPr>
                              <m:t>𝑻</m:t>
                            </m:r>
                          </m:e>
                          <m:sub>
                            <m:r>
                              <a:rPr lang="en-US" b="1" i="1">
                                <a:latin typeface="Cambria Math" panose="02040503050406030204" pitchFamily="18" charset="0"/>
                                <a:ea typeface="Adobe Ming Std L" panose="02020300000000000000" pitchFamily="18" charset="-128"/>
                              </a:rPr>
                              <m:t>𝟐</m:t>
                            </m:r>
                          </m:sub>
                        </m:sSub>
                        <m:r>
                          <a:rPr lang="en-US" b="1" i="1">
                            <a:latin typeface="Cambria Math" panose="02040503050406030204" pitchFamily="18" charset="0"/>
                            <a:ea typeface="Adobe Ming Std L" panose="02020300000000000000" pitchFamily="18" charset="-128"/>
                          </a:rPr>
                          <m:t>−</m:t>
                        </m:r>
                        <m:sSub>
                          <m:sSubPr>
                            <m:ctrlPr>
                              <a:rPr lang="en-US" b="1" i="1">
                                <a:latin typeface="Cambria Math" panose="02040503050406030204" pitchFamily="18" charset="0"/>
                                <a:ea typeface="Adobe Ming Std L" panose="02020300000000000000" pitchFamily="18" charset="-128"/>
                              </a:rPr>
                            </m:ctrlPr>
                          </m:sSubPr>
                          <m:e>
                            <m:r>
                              <a:rPr lang="en-US" b="1" i="1" smtClean="0">
                                <a:latin typeface="Cambria Math" panose="02040503050406030204" pitchFamily="18" charset="0"/>
                                <a:ea typeface="Adobe Ming Std L" panose="02020300000000000000" pitchFamily="18" charset="-128"/>
                              </a:rPr>
                              <m:t>𝑻</m:t>
                            </m:r>
                          </m:e>
                          <m:sub>
                            <m:r>
                              <a:rPr lang="en-US" b="1" i="1">
                                <a:latin typeface="Cambria Math" panose="02040503050406030204" pitchFamily="18" charset="0"/>
                                <a:ea typeface="Adobe Ming Std L" panose="02020300000000000000" pitchFamily="18" charset="-128"/>
                              </a:rPr>
                              <m:t>𝟏</m:t>
                            </m:r>
                          </m:sub>
                        </m:sSub>
                      </m:den>
                    </m:f>
                  </m:oMath>
                </a14:m>
                <a:r>
                  <a:rPr lang="en-US" sz="3600" b="1" dirty="0">
                    <a:latin typeface="Adobe Ming Std L" panose="02020300000000000000" pitchFamily="18" charset="-128"/>
                    <a:ea typeface="Adobe Ming Std L" panose="02020300000000000000" pitchFamily="18" charset="-128"/>
                  </a:rPr>
                  <a:t> </a:t>
                </a:r>
              </a:p>
              <a:p>
                <a:pPr marL="0" indent="0" algn="ctr">
                  <a:buNone/>
                </a:pPr>
                <a:endParaRPr lang="en-US" b="1" u="sng" dirty="0">
                  <a:latin typeface="Adobe Ming Std L" panose="02020300000000000000" pitchFamily="18" charset="-128"/>
                  <a:ea typeface="Adobe Ming Std L" panose="02020300000000000000" pitchFamily="18" charset="-128"/>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9860" y="914400"/>
                <a:ext cx="8229600" cy="4525963"/>
              </a:xfrm>
              <a:blipFill rotWithShape="0">
                <a:blip r:embed="rId2"/>
                <a:stretch>
                  <a:fillRect l="-1926" t="-1752"/>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26</a:t>
            </a:fld>
            <a:endParaRPr lang="en-US"/>
          </a:p>
        </p:txBody>
      </p:sp>
    </p:spTree>
    <p:extLst>
      <p:ext uri="{BB962C8B-B14F-4D97-AF65-F5344CB8AC3E}">
        <p14:creationId xmlns:p14="http://schemas.microsoft.com/office/powerpoint/2010/main" val="2870411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381000" y="838200"/>
                <a:ext cx="8229600" cy="5829670"/>
              </a:xfrm>
            </p:spPr>
            <p:txBody>
              <a:bodyPr>
                <a:normAutofit fontScale="85000" lnSpcReduction="10000"/>
              </a:bodyPr>
              <a:lstStyle/>
              <a:p>
                <a:pPr marL="0" indent="0">
                  <a:buNone/>
                </a:pPr>
                <a:r>
                  <a:rPr lang="en-US" sz="3800" dirty="0" smtClean="0">
                    <a:latin typeface="Arial" panose="020B0604020202020204" pitchFamily="34" charset="0"/>
                    <a:ea typeface="Adobe Ming Std L" panose="02020300000000000000" pitchFamily="18" charset="-128"/>
                    <a:cs typeface="Arial" panose="020B0604020202020204" pitchFamily="34" charset="0"/>
                  </a:rPr>
                  <a:t>For isentropic compression</a:t>
                </a:r>
              </a:p>
              <a:p>
                <a:pPr marL="0" indent="0">
                  <a:buNone/>
                </a:pPr>
                <a14:m>
                  <m:oMathPara xmlns:m="http://schemas.openxmlformats.org/officeDocument/2006/math">
                    <m:oMathParaPr>
                      <m:jc m:val="centerGroup"/>
                    </m:oMathParaPr>
                    <m:oMath xmlns:m="http://schemas.openxmlformats.org/officeDocument/2006/math">
                      <m:f>
                        <m:fPr>
                          <m:ctrlPr>
                            <a:rPr lang="en-US" sz="3800" i="1" smtClean="0">
                              <a:latin typeface="Cambria Math" panose="02040503050406030204" pitchFamily="18" charset="0"/>
                              <a:ea typeface="Adobe Ming Std L" panose="02020300000000000000" pitchFamily="18" charset="-128"/>
                            </a:rPr>
                          </m:ctrlPr>
                        </m:fPr>
                        <m:num>
                          <m:sSub>
                            <m:sSubPr>
                              <m:ctrlPr>
                                <a:rPr lang="en-US" sz="3800" i="1" smtClean="0">
                                  <a:latin typeface="Cambria Math" panose="02040503050406030204" pitchFamily="18" charset="0"/>
                                  <a:ea typeface="Adobe Ming Std L" panose="02020300000000000000" pitchFamily="18" charset="-128"/>
                                </a:rPr>
                              </m:ctrlPr>
                            </m:sSubPr>
                            <m:e>
                              <m:r>
                                <m:rPr>
                                  <m:sty m:val="p"/>
                                </m:rPr>
                                <a:rPr lang="en-US" sz="3800" b="0" i="0" smtClean="0">
                                  <a:latin typeface="Cambria Math" panose="02040503050406030204" pitchFamily="18" charset="0"/>
                                  <a:ea typeface="Adobe Ming Std L" panose="02020300000000000000" pitchFamily="18" charset="-128"/>
                                </a:rPr>
                                <m:t>p</m:t>
                              </m:r>
                            </m:e>
                            <m:sub>
                              <m:r>
                                <a:rPr lang="en-US" sz="3800" b="0" i="0" smtClean="0">
                                  <a:latin typeface="Cambria Math" panose="02040503050406030204" pitchFamily="18" charset="0"/>
                                  <a:ea typeface="Adobe Ming Std L" panose="02020300000000000000" pitchFamily="18" charset="-128"/>
                                </a:rPr>
                                <m:t>2</m:t>
                              </m:r>
                            </m:sub>
                          </m:sSub>
                        </m:num>
                        <m:den>
                          <m:sSub>
                            <m:sSubPr>
                              <m:ctrlPr>
                                <a:rPr lang="en-US" sz="3800" i="1" smtClean="0">
                                  <a:latin typeface="Cambria Math" panose="02040503050406030204" pitchFamily="18" charset="0"/>
                                  <a:ea typeface="Adobe Ming Std L" panose="02020300000000000000" pitchFamily="18" charset="-128"/>
                                </a:rPr>
                              </m:ctrlPr>
                            </m:sSubPr>
                            <m:e>
                              <m:r>
                                <m:rPr>
                                  <m:sty m:val="p"/>
                                </m:rPr>
                                <a:rPr lang="en-US" sz="3800" b="0" i="0" smtClean="0">
                                  <a:latin typeface="Cambria Math" panose="02040503050406030204" pitchFamily="18" charset="0"/>
                                  <a:ea typeface="Adobe Ming Std L" panose="02020300000000000000" pitchFamily="18" charset="-128"/>
                                </a:rPr>
                                <m:t>p</m:t>
                              </m:r>
                            </m:e>
                            <m:sub>
                              <m:r>
                                <a:rPr lang="en-US" sz="3800" b="0" i="0" smtClean="0">
                                  <a:latin typeface="Cambria Math" panose="02040503050406030204" pitchFamily="18" charset="0"/>
                                  <a:ea typeface="Adobe Ming Std L" panose="02020300000000000000" pitchFamily="18" charset="-128"/>
                                </a:rPr>
                                <m:t>1</m:t>
                              </m:r>
                            </m:sub>
                          </m:sSub>
                        </m:den>
                      </m:f>
                      <m:r>
                        <a:rPr lang="en-US" sz="3800" b="0" i="0" smtClean="0">
                          <a:latin typeface="Cambria Math" panose="02040503050406030204" pitchFamily="18" charset="0"/>
                          <a:ea typeface="Adobe Ming Std L" panose="02020300000000000000" pitchFamily="18" charset="-128"/>
                        </a:rPr>
                        <m:t>=[</m:t>
                      </m:r>
                      <m:sSup>
                        <m:sSupPr>
                          <m:ctrlPr>
                            <a:rPr lang="en-US" sz="3800" i="1" smtClean="0">
                              <a:latin typeface="Cambria Math" panose="02040503050406030204" pitchFamily="18" charset="0"/>
                              <a:ea typeface="Cambria Math" panose="02040503050406030204" pitchFamily="18" charset="0"/>
                            </a:rPr>
                          </m:ctrlPr>
                        </m:sSupPr>
                        <m:e>
                          <m:f>
                            <m:fPr>
                              <m:ctrlPr>
                                <a:rPr lang="en-US" sz="3800" i="1">
                                  <a:latin typeface="Cambria Math" panose="02040503050406030204" pitchFamily="18" charset="0"/>
                                  <a:ea typeface="Cambria Math" panose="02040503050406030204" pitchFamily="18" charset="0"/>
                                </a:rPr>
                              </m:ctrlPr>
                            </m:fPr>
                            <m:num>
                              <m:sSub>
                                <m:sSubPr>
                                  <m:ctrlPr>
                                    <a:rPr lang="en-US" sz="3800" i="1">
                                      <a:latin typeface="Cambria Math" panose="02040503050406030204" pitchFamily="18" charset="0"/>
                                      <a:ea typeface="Cambria Math" panose="02040503050406030204" pitchFamily="18" charset="0"/>
                                    </a:rPr>
                                  </m:ctrlPr>
                                </m:sSubPr>
                                <m:e>
                                  <m:r>
                                    <m:rPr>
                                      <m:sty m:val="p"/>
                                    </m:rPr>
                                    <a:rPr lang="en-US" sz="3800" i="0">
                                      <a:latin typeface="Cambria Math" panose="02040503050406030204" pitchFamily="18" charset="0"/>
                                      <a:ea typeface="Cambria Math" panose="02040503050406030204" pitchFamily="18" charset="0"/>
                                    </a:rPr>
                                    <m:t>T</m:t>
                                  </m:r>
                                </m:e>
                                <m:sub>
                                  <m:r>
                                    <a:rPr lang="en-US" sz="3800" i="0">
                                      <a:latin typeface="Cambria Math" panose="02040503050406030204" pitchFamily="18" charset="0"/>
                                      <a:ea typeface="Cambria Math" panose="02040503050406030204" pitchFamily="18" charset="0"/>
                                    </a:rPr>
                                    <m:t>2</m:t>
                                  </m:r>
                                  <m:r>
                                    <m:rPr>
                                      <m:sty m:val="p"/>
                                    </m:rPr>
                                    <a:rPr lang="en-US" sz="3800" i="0">
                                      <a:latin typeface="Cambria Math" panose="02040503050406030204" pitchFamily="18" charset="0"/>
                                      <a:ea typeface="Cambria Math" panose="02040503050406030204" pitchFamily="18" charset="0"/>
                                    </a:rPr>
                                    <m:t>S</m:t>
                                  </m:r>
                                </m:sub>
                              </m:sSub>
                            </m:num>
                            <m:den>
                              <m:sSub>
                                <m:sSubPr>
                                  <m:ctrlPr>
                                    <a:rPr lang="en-US" sz="3800" i="1">
                                      <a:latin typeface="Cambria Math" panose="02040503050406030204" pitchFamily="18" charset="0"/>
                                      <a:ea typeface="Cambria Math" panose="02040503050406030204" pitchFamily="18" charset="0"/>
                                    </a:rPr>
                                  </m:ctrlPr>
                                </m:sSubPr>
                                <m:e>
                                  <m:r>
                                    <m:rPr>
                                      <m:sty m:val="p"/>
                                    </m:rPr>
                                    <a:rPr lang="en-US" sz="3800" i="0">
                                      <a:latin typeface="Cambria Math" panose="02040503050406030204" pitchFamily="18" charset="0"/>
                                      <a:ea typeface="Cambria Math" panose="02040503050406030204" pitchFamily="18" charset="0"/>
                                    </a:rPr>
                                    <m:t>T</m:t>
                                  </m:r>
                                </m:e>
                                <m:sub>
                                  <m:r>
                                    <a:rPr lang="en-US" sz="3800" i="0">
                                      <a:latin typeface="Cambria Math" panose="02040503050406030204" pitchFamily="18" charset="0"/>
                                      <a:ea typeface="Cambria Math" panose="02040503050406030204" pitchFamily="18" charset="0"/>
                                    </a:rPr>
                                    <m:t>1</m:t>
                                  </m:r>
                                </m:sub>
                              </m:sSub>
                            </m:den>
                          </m:f>
                          <m:r>
                            <a:rPr lang="en-US" sz="3800" b="0" i="0" smtClean="0">
                              <a:latin typeface="Cambria Math" panose="02040503050406030204" pitchFamily="18" charset="0"/>
                              <a:ea typeface="Cambria Math" panose="02040503050406030204" pitchFamily="18" charset="0"/>
                            </a:rPr>
                            <m:t>] </m:t>
                          </m:r>
                        </m:e>
                        <m:sup>
                          <m:f>
                            <m:fPr>
                              <m:type m:val="skw"/>
                              <m:ctrlPr>
                                <a:rPr lang="en-US" sz="3800" i="1" smtClean="0">
                                  <a:latin typeface="Cambria Math" panose="02040503050406030204" pitchFamily="18" charset="0"/>
                                  <a:ea typeface="Cambria Math" panose="02040503050406030204" pitchFamily="18" charset="0"/>
                                </a:rPr>
                              </m:ctrlPr>
                            </m:fPr>
                            <m:num>
                              <m:r>
                                <m:rPr>
                                  <m:sty m:val="p"/>
                                </m:rPr>
                                <a:rPr lang="en-US" sz="3800" i="0" smtClean="0">
                                  <a:latin typeface="Cambria Math" panose="02040503050406030204" pitchFamily="18" charset="0"/>
                                  <a:ea typeface="Cambria Math" panose="02040503050406030204" pitchFamily="18" charset="0"/>
                                </a:rPr>
                                <m:t>γ</m:t>
                              </m:r>
                            </m:num>
                            <m:den>
                              <m:r>
                                <m:rPr>
                                  <m:sty m:val="p"/>
                                </m:rPr>
                                <a:rPr lang="en-US" sz="3800" i="0" smtClean="0">
                                  <a:latin typeface="Cambria Math" panose="02040503050406030204" pitchFamily="18" charset="0"/>
                                  <a:ea typeface="Cambria Math" panose="02040503050406030204" pitchFamily="18" charset="0"/>
                                </a:rPr>
                                <m:t>γ</m:t>
                              </m:r>
                              <m:r>
                                <a:rPr lang="en-US" sz="3800" b="0" i="0" smtClean="0">
                                  <a:latin typeface="Cambria Math" panose="02040503050406030204" pitchFamily="18" charset="0"/>
                                  <a:ea typeface="Cambria Math" panose="02040503050406030204" pitchFamily="18" charset="0"/>
                                </a:rPr>
                                <m:t>−1</m:t>
                              </m:r>
                            </m:den>
                          </m:f>
                        </m:sup>
                      </m:sSup>
                    </m:oMath>
                  </m:oMathPara>
                </a14:m>
                <a:endParaRPr lang="en-US" sz="3800" dirty="0" smtClean="0">
                  <a:latin typeface="Arial" panose="020B0604020202020204" pitchFamily="34" charset="0"/>
                  <a:ea typeface="Adobe Ming Std L" panose="02020300000000000000" pitchFamily="18" charset="-128"/>
                  <a:cs typeface="Arial" panose="020B0604020202020204" pitchFamily="34" charset="0"/>
                </a:endParaRPr>
              </a:p>
              <a:p>
                <a:pPr marL="0" indent="0">
                  <a:buNone/>
                </a:pPr>
                <a:endParaRPr lang="en-US" sz="3800" dirty="0" smtClean="0">
                  <a:latin typeface="Arial" panose="020B0604020202020204" pitchFamily="34" charset="0"/>
                  <a:ea typeface="Adobe Ming Std L" panose="02020300000000000000" pitchFamily="18" charset="-128"/>
                  <a:cs typeface="Arial" panose="020B0604020202020204" pitchFamily="34" charset="0"/>
                </a:endParaRPr>
              </a:p>
              <a:p>
                <a:pPr marL="0" indent="0">
                  <a:buNone/>
                </a:pPr>
                <a14:m>
                  <m:oMath xmlns:m="http://schemas.openxmlformats.org/officeDocument/2006/math">
                    <m:r>
                      <a:rPr lang="el-GR" sz="3800" b="1" i="0">
                        <a:latin typeface="Cambria Math" panose="02040503050406030204" pitchFamily="18" charset="0"/>
                        <a:ea typeface="Adobe Ming Std L" panose="02020300000000000000" pitchFamily="18" charset="-128"/>
                      </a:rPr>
                      <m:t>𝛈</m:t>
                    </m:r>
                    <m:r>
                      <a:rPr lang="en-US" sz="3800" b="1" i="0">
                        <a:latin typeface="Cambria Math" panose="02040503050406030204" pitchFamily="18" charset="0"/>
                        <a:ea typeface="Adobe Ming Std L" panose="02020300000000000000" pitchFamily="18" charset="-128"/>
                      </a:rPr>
                      <m:t>𝐜</m:t>
                    </m:r>
                    <m:r>
                      <a:rPr lang="en-US" sz="3800" b="1" i="0">
                        <a:latin typeface="Cambria Math" panose="02040503050406030204" pitchFamily="18" charset="0"/>
                        <a:ea typeface="Adobe Ming Std L" panose="02020300000000000000" pitchFamily="18" charset="-128"/>
                      </a:rPr>
                      <m:t>=</m:t>
                    </m:r>
                    <m:f>
                      <m:fPr>
                        <m:ctrlPr>
                          <a:rPr lang="en-US" sz="3800" b="1" i="1">
                            <a:latin typeface="Cambria Math" panose="02040503050406030204" pitchFamily="18" charset="0"/>
                            <a:ea typeface="Adobe Ming Std L" panose="02020300000000000000" pitchFamily="18" charset="-128"/>
                          </a:rPr>
                        </m:ctrlPr>
                      </m:fPr>
                      <m:num>
                        <m:sSub>
                          <m:sSubPr>
                            <m:ctrlPr>
                              <a:rPr lang="en-US" sz="3800" b="1" i="1">
                                <a:latin typeface="Cambria Math" panose="02040503050406030204" pitchFamily="18" charset="0"/>
                                <a:ea typeface="Adobe Ming Std L" panose="02020300000000000000" pitchFamily="18" charset="-128"/>
                              </a:rPr>
                            </m:ctrlPr>
                          </m:sSubPr>
                          <m:e>
                            <m:r>
                              <a:rPr lang="en-US" sz="3800" b="1" i="0">
                                <a:latin typeface="Cambria Math" panose="02040503050406030204" pitchFamily="18" charset="0"/>
                                <a:ea typeface="Adobe Ming Std L" panose="02020300000000000000" pitchFamily="18" charset="-128"/>
                              </a:rPr>
                              <m:t>𝐓</m:t>
                            </m:r>
                          </m:e>
                          <m:sub>
                            <m:r>
                              <a:rPr lang="en-US" sz="3800" b="1" i="0" smtClean="0">
                                <a:latin typeface="Cambria Math" panose="02040503050406030204" pitchFamily="18" charset="0"/>
                                <a:ea typeface="Adobe Ming Std L" panose="02020300000000000000" pitchFamily="18" charset="-128"/>
                              </a:rPr>
                              <m:t>𝟏</m:t>
                            </m:r>
                          </m:sub>
                        </m:sSub>
                        <m:r>
                          <a:rPr lang="en-US" sz="3800" b="1" i="0" smtClean="0">
                            <a:latin typeface="Cambria Math" panose="02040503050406030204" pitchFamily="18" charset="0"/>
                            <a:ea typeface="Adobe Ming Std L" panose="02020300000000000000" pitchFamily="18" charset="-128"/>
                          </a:rPr>
                          <m:t>[</m:t>
                        </m:r>
                        <m:f>
                          <m:fPr>
                            <m:ctrlPr>
                              <a:rPr lang="en-US" sz="3800" b="1" i="1" smtClean="0">
                                <a:latin typeface="Cambria Math" panose="02040503050406030204" pitchFamily="18" charset="0"/>
                                <a:ea typeface="Adobe Ming Std L" panose="02020300000000000000" pitchFamily="18" charset="-128"/>
                              </a:rPr>
                            </m:ctrlPr>
                          </m:fPr>
                          <m:num>
                            <m:sSub>
                              <m:sSubPr>
                                <m:ctrlPr>
                                  <a:rPr lang="en-US" sz="3800" b="1" i="1">
                                    <a:latin typeface="Cambria Math" panose="02040503050406030204" pitchFamily="18" charset="0"/>
                                    <a:ea typeface="Adobe Ming Std L" panose="02020300000000000000" pitchFamily="18" charset="-128"/>
                                  </a:rPr>
                                </m:ctrlPr>
                              </m:sSubPr>
                              <m:e>
                                <m:r>
                                  <a:rPr lang="en-US" sz="3800" b="1" i="0">
                                    <a:latin typeface="Cambria Math" panose="02040503050406030204" pitchFamily="18" charset="0"/>
                                    <a:ea typeface="Adobe Ming Std L" panose="02020300000000000000" pitchFamily="18" charset="-128"/>
                                  </a:rPr>
                                  <m:t>𝐓</m:t>
                                </m:r>
                              </m:e>
                              <m:sub>
                                <m:r>
                                  <a:rPr lang="en-US" sz="3800" b="1" i="0">
                                    <a:latin typeface="Cambria Math" panose="02040503050406030204" pitchFamily="18" charset="0"/>
                                    <a:ea typeface="Adobe Ming Std L" panose="02020300000000000000" pitchFamily="18" charset="-128"/>
                                  </a:rPr>
                                  <m:t>𝟐𝐒</m:t>
                                </m:r>
                              </m:sub>
                            </m:sSub>
                          </m:num>
                          <m:den>
                            <m:sSub>
                              <m:sSubPr>
                                <m:ctrlPr>
                                  <a:rPr lang="en-US" sz="3800" b="1" i="1">
                                    <a:latin typeface="Cambria Math" panose="02040503050406030204" pitchFamily="18" charset="0"/>
                                    <a:ea typeface="Adobe Ming Std L" panose="02020300000000000000" pitchFamily="18" charset="-128"/>
                                  </a:rPr>
                                </m:ctrlPr>
                              </m:sSubPr>
                              <m:e>
                                <m:r>
                                  <a:rPr lang="en-US" sz="3800" b="1" i="0">
                                    <a:latin typeface="Cambria Math" panose="02040503050406030204" pitchFamily="18" charset="0"/>
                                    <a:ea typeface="Adobe Ming Std L" panose="02020300000000000000" pitchFamily="18" charset="-128"/>
                                  </a:rPr>
                                  <m:t>𝐓</m:t>
                                </m:r>
                              </m:e>
                              <m:sub>
                                <m:r>
                                  <a:rPr lang="en-US" sz="3800" b="1" i="0" smtClean="0">
                                    <a:latin typeface="Cambria Math" panose="02040503050406030204" pitchFamily="18" charset="0"/>
                                    <a:ea typeface="Adobe Ming Std L" panose="02020300000000000000" pitchFamily="18" charset="-128"/>
                                  </a:rPr>
                                  <m:t>𝟏</m:t>
                                </m:r>
                              </m:sub>
                            </m:sSub>
                          </m:den>
                        </m:f>
                        <m:r>
                          <a:rPr lang="en-US" sz="3800" b="1" i="0">
                            <a:latin typeface="Cambria Math" panose="02040503050406030204" pitchFamily="18" charset="0"/>
                            <a:ea typeface="Adobe Ming Std L" panose="02020300000000000000" pitchFamily="18" charset="-128"/>
                          </a:rPr>
                          <m:t>−</m:t>
                        </m:r>
                        <m:r>
                          <a:rPr lang="en-US" sz="3800" b="1" i="0" smtClean="0">
                            <a:latin typeface="Cambria Math" panose="02040503050406030204" pitchFamily="18" charset="0"/>
                            <a:ea typeface="Adobe Ming Std L" panose="02020300000000000000" pitchFamily="18" charset="-128"/>
                          </a:rPr>
                          <m:t>𝟏</m:t>
                        </m:r>
                        <m:r>
                          <a:rPr lang="en-US" sz="3800" b="1" i="0" smtClean="0">
                            <a:latin typeface="Cambria Math" panose="02040503050406030204" pitchFamily="18" charset="0"/>
                            <a:ea typeface="Adobe Ming Std L" panose="02020300000000000000" pitchFamily="18" charset="-128"/>
                          </a:rPr>
                          <m:t>]</m:t>
                        </m:r>
                      </m:num>
                      <m:den>
                        <m:sSub>
                          <m:sSubPr>
                            <m:ctrlPr>
                              <a:rPr lang="en-US" sz="3800" b="1" i="1">
                                <a:latin typeface="Cambria Math" panose="02040503050406030204" pitchFamily="18" charset="0"/>
                                <a:ea typeface="Adobe Ming Std L" panose="02020300000000000000" pitchFamily="18" charset="-128"/>
                              </a:rPr>
                            </m:ctrlPr>
                          </m:sSubPr>
                          <m:e>
                            <m:r>
                              <a:rPr lang="en-US" sz="3800" b="1" i="0">
                                <a:latin typeface="Cambria Math" panose="02040503050406030204" pitchFamily="18" charset="0"/>
                                <a:ea typeface="Adobe Ming Std L" panose="02020300000000000000" pitchFamily="18" charset="-128"/>
                              </a:rPr>
                              <m:t>𝐓</m:t>
                            </m:r>
                          </m:e>
                          <m:sub>
                            <m:r>
                              <a:rPr lang="en-US" sz="3800" b="1" i="0">
                                <a:latin typeface="Cambria Math" panose="02040503050406030204" pitchFamily="18" charset="0"/>
                                <a:ea typeface="Adobe Ming Std L" panose="02020300000000000000" pitchFamily="18" charset="-128"/>
                              </a:rPr>
                              <m:t>𝟐</m:t>
                            </m:r>
                          </m:sub>
                        </m:sSub>
                        <m:r>
                          <a:rPr lang="en-US" sz="3800" b="1" i="0">
                            <a:latin typeface="Cambria Math" panose="02040503050406030204" pitchFamily="18" charset="0"/>
                            <a:ea typeface="Adobe Ming Std L" panose="02020300000000000000" pitchFamily="18" charset="-128"/>
                          </a:rPr>
                          <m:t>−</m:t>
                        </m:r>
                        <m:sSub>
                          <m:sSubPr>
                            <m:ctrlPr>
                              <a:rPr lang="en-US" sz="3800" b="1" i="1">
                                <a:latin typeface="Cambria Math" panose="02040503050406030204" pitchFamily="18" charset="0"/>
                                <a:ea typeface="Adobe Ming Std L" panose="02020300000000000000" pitchFamily="18" charset="-128"/>
                              </a:rPr>
                            </m:ctrlPr>
                          </m:sSubPr>
                          <m:e>
                            <m:r>
                              <a:rPr lang="en-US" sz="3800" b="1" i="0">
                                <a:latin typeface="Cambria Math" panose="02040503050406030204" pitchFamily="18" charset="0"/>
                                <a:ea typeface="Adobe Ming Std L" panose="02020300000000000000" pitchFamily="18" charset="-128"/>
                              </a:rPr>
                              <m:t>𝐓</m:t>
                            </m:r>
                          </m:e>
                          <m:sub>
                            <m:r>
                              <a:rPr lang="en-US" sz="3800" b="1" i="0">
                                <a:latin typeface="Cambria Math" panose="02040503050406030204" pitchFamily="18" charset="0"/>
                                <a:ea typeface="Adobe Ming Std L" panose="02020300000000000000" pitchFamily="18" charset="-128"/>
                              </a:rPr>
                              <m:t>𝟏</m:t>
                            </m:r>
                          </m:sub>
                        </m:sSub>
                      </m:den>
                    </m:f>
                  </m:oMath>
                </a14:m>
                <a:r>
                  <a:rPr lang="en-US" sz="3800" b="1" dirty="0">
                    <a:latin typeface="Arial" panose="020B0604020202020204" pitchFamily="34" charset="0"/>
                    <a:ea typeface="Adobe Ming Std L" panose="02020300000000000000" pitchFamily="18" charset="-128"/>
                    <a:cs typeface="Arial" panose="020B0604020202020204" pitchFamily="34" charset="0"/>
                  </a:rPr>
                  <a:t> </a:t>
                </a:r>
                <a14:m>
                  <m:oMath xmlns:m="http://schemas.openxmlformats.org/officeDocument/2006/math">
                    <m:r>
                      <a:rPr lang="en-US" sz="3800" b="1" i="0">
                        <a:latin typeface="Cambria Math" panose="02040503050406030204" pitchFamily="18" charset="0"/>
                        <a:ea typeface="Adobe Ming Std L" panose="02020300000000000000" pitchFamily="18" charset="-128"/>
                      </a:rPr>
                      <m:t>=</m:t>
                    </m:r>
                    <m:f>
                      <m:fPr>
                        <m:ctrlPr>
                          <a:rPr lang="en-US" sz="3800" b="1" i="1">
                            <a:latin typeface="Cambria Math" panose="02040503050406030204" pitchFamily="18" charset="0"/>
                            <a:ea typeface="Adobe Ming Std L" panose="02020300000000000000" pitchFamily="18" charset="-128"/>
                          </a:rPr>
                        </m:ctrlPr>
                      </m:fPr>
                      <m:num>
                        <m:sSub>
                          <m:sSubPr>
                            <m:ctrlPr>
                              <a:rPr lang="en-US" sz="3800" b="1" i="1">
                                <a:latin typeface="Cambria Math" panose="02040503050406030204" pitchFamily="18" charset="0"/>
                                <a:ea typeface="Adobe Ming Std L" panose="02020300000000000000" pitchFamily="18" charset="-128"/>
                              </a:rPr>
                            </m:ctrlPr>
                          </m:sSubPr>
                          <m:e>
                            <m:r>
                              <a:rPr lang="en-US" sz="3800" b="1" i="0">
                                <a:latin typeface="Cambria Math" panose="02040503050406030204" pitchFamily="18" charset="0"/>
                                <a:ea typeface="Adobe Ming Std L" panose="02020300000000000000" pitchFamily="18" charset="-128"/>
                              </a:rPr>
                              <m:t>𝐓</m:t>
                            </m:r>
                          </m:e>
                          <m:sub>
                            <m:r>
                              <a:rPr lang="en-US" sz="3800" b="1" i="0">
                                <a:latin typeface="Cambria Math" panose="02040503050406030204" pitchFamily="18" charset="0"/>
                                <a:ea typeface="Adobe Ming Std L" panose="02020300000000000000" pitchFamily="18" charset="-128"/>
                              </a:rPr>
                              <m:t>𝟏</m:t>
                            </m:r>
                          </m:sub>
                        </m:sSub>
                        <m:r>
                          <a:rPr lang="en-US" sz="3800" b="1" i="0">
                            <a:latin typeface="Cambria Math" panose="02040503050406030204" pitchFamily="18" charset="0"/>
                            <a:ea typeface="Adobe Ming Std L" panose="02020300000000000000" pitchFamily="18" charset="-128"/>
                          </a:rPr>
                          <m:t>[</m:t>
                        </m:r>
                        <m:r>
                          <a:rPr lang="en-US" sz="3800" b="0" i="0" smtClean="0">
                            <a:latin typeface="Cambria Math" panose="02040503050406030204" pitchFamily="18" charset="0"/>
                            <a:ea typeface="Adobe Ming Std L" panose="02020300000000000000" pitchFamily="18" charset="-128"/>
                          </a:rPr>
                          <m:t>(</m:t>
                        </m:r>
                        <m:sSup>
                          <m:sSupPr>
                            <m:ctrlPr>
                              <a:rPr lang="en-US" sz="3800" i="1" smtClean="0">
                                <a:latin typeface="Cambria Math" panose="02040503050406030204" pitchFamily="18" charset="0"/>
                                <a:ea typeface="Adobe Ming Std L" panose="02020300000000000000" pitchFamily="18" charset="-128"/>
                              </a:rPr>
                            </m:ctrlPr>
                          </m:sSupPr>
                          <m:e>
                            <m:f>
                              <m:fPr>
                                <m:ctrlPr>
                                  <a:rPr lang="en-US" sz="3800" i="1">
                                    <a:latin typeface="Cambria Math" panose="02040503050406030204" pitchFamily="18" charset="0"/>
                                    <a:ea typeface="Adobe Ming Std L" panose="02020300000000000000" pitchFamily="18" charset="-128"/>
                                  </a:rPr>
                                </m:ctrlPr>
                              </m:fPr>
                              <m:num>
                                <m:sSub>
                                  <m:sSubPr>
                                    <m:ctrlPr>
                                      <a:rPr lang="en-US" sz="3800" i="1">
                                        <a:latin typeface="Cambria Math" panose="02040503050406030204" pitchFamily="18" charset="0"/>
                                        <a:ea typeface="Adobe Ming Std L" panose="02020300000000000000" pitchFamily="18" charset="-128"/>
                                      </a:rPr>
                                    </m:ctrlPr>
                                  </m:sSubPr>
                                  <m:e>
                                    <m:r>
                                      <m:rPr>
                                        <m:sty m:val="p"/>
                                      </m:rPr>
                                      <a:rPr lang="en-US" sz="3800" i="0">
                                        <a:latin typeface="Cambria Math" panose="02040503050406030204" pitchFamily="18" charset="0"/>
                                        <a:ea typeface="Adobe Ming Std L" panose="02020300000000000000" pitchFamily="18" charset="-128"/>
                                      </a:rPr>
                                      <m:t>p</m:t>
                                    </m:r>
                                  </m:e>
                                  <m:sub>
                                    <m:r>
                                      <a:rPr lang="en-US" sz="3800" i="0">
                                        <a:latin typeface="Cambria Math" panose="02040503050406030204" pitchFamily="18" charset="0"/>
                                        <a:ea typeface="Adobe Ming Std L" panose="02020300000000000000" pitchFamily="18" charset="-128"/>
                                      </a:rPr>
                                      <m:t>2</m:t>
                                    </m:r>
                                  </m:sub>
                                </m:sSub>
                              </m:num>
                              <m:den>
                                <m:sSub>
                                  <m:sSubPr>
                                    <m:ctrlPr>
                                      <a:rPr lang="en-US" sz="3800" i="1">
                                        <a:latin typeface="Cambria Math" panose="02040503050406030204" pitchFamily="18" charset="0"/>
                                        <a:ea typeface="Adobe Ming Std L" panose="02020300000000000000" pitchFamily="18" charset="-128"/>
                                      </a:rPr>
                                    </m:ctrlPr>
                                  </m:sSubPr>
                                  <m:e>
                                    <m:r>
                                      <m:rPr>
                                        <m:sty m:val="p"/>
                                      </m:rPr>
                                      <a:rPr lang="en-US" sz="3800" i="0">
                                        <a:latin typeface="Cambria Math" panose="02040503050406030204" pitchFamily="18" charset="0"/>
                                        <a:ea typeface="Adobe Ming Std L" panose="02020300000000000000" pitchFamily="18" charset="-128"/>
                                      </a:rPr>
                                      <m:t>p</m:t>
                                    </m:r>
                                  </m:e>
                                  <m:sub>
                                    <m:r>
                                      <a:rPr lang="en-US" sz="3800" i="0">
                                        <a:latin typeface="Cambria Math" panose="02040503050406030204" pitchFamily="18" charset="0"/>
                                        <a:ea typeface="Adobe Ming Std L" panose="02020300000000000000" pitchFamily="18" charset="-128"/>
                                      </a:rPr>
                                      <m:t>1</m:t>
                                    </m:r>
                                  </m:sub>
                                </m:sSub>
                              </m:den>
                            </m:f>
                            <m:r>
                              <a:rPr lang="en-US" sz="3800" b="0" i="0" smtClean="0">
                                <a:latin typeface="Cambria Math" panose="02040503050406030204" pitchFamily="18" charset="0"/>
                                <a:ea typeface="Adobe Ming Std L" panose="02020300000000000000" pitchFamily="18" charset="-128"/>
                              </a:rPr>
                              <m:t>)</m:t>
                            </m:r>
                          </m:e>
                          <m:sup>
                            <m:f>
                              <m:fPr>
                                <m:ctrlPr>
                                  <a:rPr lang="en-US" sz="3800" i="1" smtClean="0">
                                    <a:latin typeface="Cambria Math" panose="02040503050406030204" pitchFamily="18" charset="0"/>
                                    <a:ea typeface="Adobe Ming Std L" panose="02020300000000000000" pitchFamily="18" charset="-128"/>
                                  </a:rPr>
                                </m:ctrlPr>
                              </m:fPr>
                              <m:num>
                                <m:r>
                                  <m:rPr>
                                    <m:sty m:val="p"/>
                                  </m:rPr>
                                  <a:rPr lang="en-US" sz="3800" i="0">
                                    <a:latin typeface="Cambria Math" panose="02040503050406030204" pitchFamily="18" charset="0"/>
                                    <a:ea typeface="Cambria Math" panose="02040503050406030204" pitchFamily="18" charset="0"/>
                                  </a:rPr>
                                  <m:t>γ</m:t>
                                </m:r>
                                <m:r>
                                  <a:rPr lang="en-US" sz="3800" b="0" i="0" smtClean="0">
                                    <a:latin typeface="Cambria Math" panose="02040503050406030204" pitchFamily="18" charset="0"/>
                                    <a:ea typeface="Cambria Math" panose="02040503050406030204" pitchFamily="18" charset="0"/>
                                  </a:rPr>
                                  <m:t>−1</m:t>
                                </m:r>
                              </m:num>
                              <m:den>
                                <m:r>
                                  <m:rPr>
                                    <m:sty m:val="p"/>
                                  </m:rPr>
                                  <a:rPr lang="en-US" sz="3800" i="0" smtClean="0">
                                    <a:latin typeface="Cambria Math" panose="02040503050406030204" pitchFamily="18" charset="0"/>
                                    <a:ea typeface="Cambria Math" panose="02040503050406030204" pitchFamily="18" charset="0"/>
                                  </a:rPr>
                                  <m:t>γ</m:t>
                                </m:r>
                              </m:den>
                            </m:f>
                          </m:sup>
                        </m:sSup>
                        <m:r>
                          <a:rPr lang="en-US" sz="3800" b="1" i="0">
                            <a:latin typeface="Cambria Math" panose="02040503050406030204" pitchFamily="18" charset="0"/>
                            <a:ea typeface="Adobe Ming Std L" panose="02020300000000000000" pitchFamily="18" charset="-128"/>
                          </a:rPr>
                          <m:t>−</m:t>
                        </m:r>
                        <m:r>
                          <a:rPr lang="en-US" sz="3800" b="1" i="0">
                            <a:latin typeface="Cambria Math" panose="02040503050406030204" pitchFamily="18" charset="0"/>
                            <a:ea typeface="Adobe Ming Std L" panose="02020300000000000000" pitchFamily="18" charset="-128"/>
                          </a:rPr>
                          <m:t>𝟏</m:t>
                        </m:r>
                        <m:r>
                          <a:rPr lang="en-US" sz="3800" b="1" i="0">
                            <a:latin typeface="Cambria Math" panose="02040503050406030204" pitchFamily="18" charset="0"/>
                            <a:ea typeface="Adobe Ming Std L" panose="02020300000000000000" pitchFamily="18" charset="-128"/>
                          </a:rPr>
                          <m:t>]</m:t>
                        </m:r>
                      </m:num>
                      <m:den>
                        <m:sSub>
                          <m:sSubPr>
                            <m:ctrlPr>
                              <a:rPr lang="en-US" sz="3800" b="1" i="1">
                                <a:latin typeface="Cambria Math" panose="02040503050406030204" pitchFamily="18" charset="0"/>
                                <a:ea typeface="Adobe Ming Std L" panose="02020300000000000000" pitchFamily="18" charset="-128"/>
                              </a:rPr>
                            </m:ctrlPr>
                          </m:sSubPr>
                          <m:e>
                            <m:r>
                              <a:rPr lang="en-US" sz="3800" b="1" i="0">
                                <a:latin typeface="Cambria Math" panose="02040503050406030204" pitchFamily="18" charset="0"/>
                                <a:ea typeface="Adobe Ming Std L" panose="02020300000000000000" pitchFamily="18" charset="-128"/>
                              </a:rPr>
                              <m:t>𝐓</m:t>
                            </m:r>
                          </m:e>
                          <m:sub>
                            <m:r>
                              <a:rPr lang="en-US" sz="3800" b="1" i="0">
                                <a:latin typeface="Cambria Math" panose="02040503050406030204" pitchFamily="18" charset="0"/>
                                <a:ea typeface="Adobe Ming Std L" panose="02020300000000000000" pitchFamily="18" charset="-128"/>
                              </a:rPr>
                              <m:t>𝟐</m:t>
                            </m:r>
                          </m:sub>
                        </m:sSub>
                        <m:r>
                          <a:rPr lang="en-US" sz="3800" b="1" i="0">
                            <a:latin typeface="Cambria Math" panose="02040503050406030204" pitchFamily="18" charset="0"/>
                            <a:ea typeface="Adobe Ming Std L" panose="02020300000000000000" pitchFamily="18" charset="-128"/>
                          </a:rPr>
                          <m:t>−</m:t>
                        </m:r>
                        <m:sSub>
                          <m:sSubPr>
                            <m:ctrlPr>
                              <a:rPr lang="en-US" sz="3800" b="1" i="1">
                                <a:latin typeface="Cambria Math" panose="02040503050406030204" pitchFamily="18" charset="0"/>
                                <a:ea typeface="Adobe Ming Std L" panose="02020300000000000000" pitchFamily="18" charset="-128"/>
                              </a:rPr>
                            </m:ctrlPr>
                          </m:sSubPr>
                          <m:e>
                            <m:r>
                              <a:rPr lang="en-US" sz="3800" b="1" i="0">
                                <a:latin typeface="Cambria Math" panose="02040503050406030204" pitchFamily="18" charset="0"/>
                                <a:ea typeface="Adobe Ming Std L" panose="02020300000000000000" pitchFamily="18" charset="-128"/>
                              </a:rPr>
                              <m:t>𝐓</m:t>
                            </m:r>
                          </m:e>
                          <m:sub>
                            <m:r>
                              <a:rPr lang="en-US" sz="3800" b="1" i="0">
                                <a:latin typeface="Cambria Math" panose="02040503050406030204" pitchFamily="18" charset="0"/>
                                <a:ea typeface="Adobe Ming Std L" panose="02020300000000000000" pitchFamily="18" charset="-128"/>
                              </a:rPr>
                              <m:t>𝟏</m:t>
                            </m:r>
                          </m:sub>
                        </m:sSub>
                      </m:den>
                    </m:f>
                  </m:oMath>
                </a14:m>
                <a:r>
                  <a:rPr lang="en-US" sz="3800" b="1" dirty="0">
                    <a:latin typeface="Arial" panose="020B0604020202020204" pitchFamily="34" charset="0"/>
                    <a:ea typeface="Adobe Ming Std L" panose="02020300000000000000" pitchFamily="18" charset="-128"/>
                    <a:cs typeface="Arial" panose="020B0604020202020204" pitchFamily="34" charset="0"/>
                  </a:rPr>
                  <a:t> </a:t>
                </a:r>
                <a:endParaRPr lang="en-US" sz="3800" b="1" dirty="0" smtClean="0">
                  <a:latin typeface="Arial" panose="020B0604020202020204" pitchFamily="34" charset="0"/>
                  <a:ea typeface="Adobe Ming Std L" panose="02020300000000000000" pitchFamily="18" charset="-128"/>
                  <a:cs typeface="Arial" panose="020B0604020202020204" pitchFamily="34" charset="0"/>
                </a:endParaRPr>
              </a:p>
              <a:p>
                <a:pPr marL="0" indent="0">
                  <a:buNone/>
                </a:pPr>
                <a:endParaRPr lang="en-US" sz="3800" b="1" dirty="0">
                  <a:latin typeface="Arial" panose="020B0604020202020204" pitchFamily="34" charset="0"/>
                  <a:ea typeface="Adobe Ming Std L" panose="02020300000000000000" pitchFamily="18" charset="-128"/>
                  <a:cs typeface="Arial" panose="020B0604020202020204" pitchFamily="34" charset="0"/>
                </a:endParaRPr>
              </a:p>
              <a:p>
                <a:pPr marL="0" indent="0">
                  <a:buNone/>
                </a:pPr>
                <a14:m>
                  <m:oMathPara xmlns:m="http://schemas.openxmlformats.org/officeDocument/2006/math">
                    <m:oMathParaPr>
                      <m:jc m:val="left"/>
                    </m:oMathParaPr>
                    <m:oMath xmlns:m="http://schemas.openxmlformats.org/officeDocument/2006/math">
                      <m:r>
                        <m:rPr>
                          <m:sty m:val="p"/>
                        </m:rPr>
                        <a:rPr lang="el-GR" sz="3800" b="0" i="0">
                          <a:latin typeface="Cambria Math" panose="02040503050406030204" pitchFamily="18" charset="0"/>
                          <a:ea typeface="Adobe Ming Std L" panose="02020300000000000000" pitchFamily="18" charset="-128"/>
                        </a:rPr>
                        <m:t>η</m:t>
                      </m:r>
                      <m:r>
                        <m:rPr>
                          <m:sty m:val="p"/>
                        </m:rPr>
                        <a:rPr lang="en-US" sz="3800" b="0" i="0">
                          <a:latin typeface="Cambria Math" panose="02040503050406030204" pitchFamily="18" charset="0"/>
                          <a:ea typeface="Adobe Ming Std L" panose="02020300000000000000" pitchFamily="18" charset="-128"/>
                        </a:rPr>
                        <m:t>c</m:t>
                      </m:r>
                      <m:r>
                        <a:rPr lang="en-US" sz="3800" b="0" i="0" smtClean="0">
                          <a:latin typeface="Cambria Math" panose="02040503050406030204" pitchFamily="18" charset="0"/>
                          <a:ea typeface="Adobe Ming Std L" panose="02020300000000000000" pitchFamily="18" charset="-128"/>
                        </a:rPr>
                        <m:t>=</m:t>
                      </m:r>
                      <m:f>
                        <m:fPr>
                          <m:ctrlPr>
                            <a:rPr lang="en-US" sz="3800" i="1">
                              <a:latin typeface="Cambria Math" panose="02040503050406030204" pitchFamily="18" charset="0"/>
                              <a:ea typeface="Adobe Ming Std L" panose="02020300000000000000" pitchFamily="18" charset="-128"/>
                            </a:rPr>
                          </m:ctrlPr>
                        </m:fPr>
                        <m:num>
                          <m:r>
                            <a:rPr lang="en-US" sz="3800" b="0" i="0" smtClean="0">
                              <a:latin typeface="Cambria Math" panose="02040503050406030204" pitchFamily="18" charset="0"/>
                              <a:ea typeface="Adobe Ming Std L" panose="02020300000000000000" pitchFamily="18" charset="-128"/>
                            </a:rPr>
                            <m:t> </m:t>
                          </m:r>
                          <m:r>
                            <a:rPr lang="en-US" sz="3800" b="0" i="0">
                              <a:latin typeface="Cambria Math" panose="02040503050406030204" pitchFamily="18" charset="0"/>
                              <a:ea typeface="Adobe Ming Std L" panose="02020300000000000000" pitchFamily="18" charset="-128"/>
                            </a:rPr>
                            <m:t>(</m:t>
                          </m:r>
                          <m:sSup>
                            <m:sSupPr>
                              <m:ctrlPr>
                                <a:rPr lang="en-US" sz="3800" i="1">
                                  <a:latin typeface="Cambria Math" panose="02040503050406030204" pitchFamily="18" charset="0"/>
                                  <a:ea typeface="Adobe Ming Std L" panose="02020300000000000000" pitchFamily="18" charset="-128"/>
                                </a:rPr>
                              </m:ctrlPr>
                            </m:sSupPr>
                            <m:e>
                              <m:f>
                                <m:fPr>
                                  <m:ctrlPr>
                                    <a:rPr lang="en-US" sz="3800" i="1">
                                      <a:latin typeface="Cambria Math" panose="02040503050406030204" pitchFamily="18" charset="0"/>
                                      <a:ea typeface="Adobe Ming Std L" panose="02020300000000000000" pitchFamily="18" charset="-128"/>
                                    </a:rPr>
                                  </m:ctrlPr>
                                </m:fPr>
                                <m:num>
                                  <m:sSub>
                                    <m:sSubPr>
                                      <m:ctrlPr>
                                        <a:rPr lang="en-US" sz="3800" i="1">
                                          <a:latin typeface="Cambria Math" panose="02040503050406030204" pitchFamily="18" charset="0"/>
                                          <a:ea typeface="Adobe Ming Std L" panose="02020300000000000000" pitchFamily="18" charset="-128"/>
                                        </a:rPr>
                                      </m:ctrlPr>
                                    </m:sSubPr>
                                    <m:e>
                                      <m:r>
                                        <m:rPr>
                                          <m:sty m:val="p"/>
                                        </m:rPr>
                                        <a:rPr lang="en-US" sz="3800" b="0" i="0">
                                          <a:latin typeface="Cambria Math" panose="02040503050406030204" pitchFamily="18" charset="0"/>
                                          <a:ea typeface="Adobe Ming Std L" panose="02020300000000000000" pitchFamily="18" charset="-128"/>
                                        </a:rPr>
                                        <m:t>p</m:t>
                                      </m:r>
                                    </m:e>
                                    <m:sub>
                                      <m:r>
                                        <a:rPr lang="en-US" sz="3800" b="0" i="0">
                                          <a:latin typeface="Cambria Math" panose="02040503050406030204" pitchFamily="18" charset="0"/>
                                          <a:ea typeface="Adobe Ming Std L" panose="02020300000000000000" pitchFamily="18" charset="-128"/>
                                        </a:rPr>
                                        <m:t>2</m:t>
                                      </m:r>
                                    </m:sub>
                                  </m:sSub>
                                </m:num>
                                <m:den>
                                  <m:sSub>
                                    <m:sSubPr>
                                      <m:ctrlPr>
                                        <a:rPr lang="en-US" sz="3800" i="1">
                                          <a:latin typeface="Cambria Math" panose="02040503050406030204" pitchFamily="18" charset="0"/>
                                          <a:ea typeface="Adobe Ming Std L" panose="02020300000000000000" pitchFamily="18" charset="-128"/>
                                        </a:rPr>
                                      </m:ctrlPr>
                                    </m:sSubPr>
                                    <m:e>
                                      <m:r>
                                        <m:rPr>
                                          <m:sty m:val="p"/>
                                        </m:rPr>
                                        <a:rPr lang="en-US" sz="3800" b="0" i="0">
                                          <a:latin typeface="Cambria Math" panose="02040503050406030204" pitchFamily="18" charset="0"/>
                                          <a:ea typeface="Adobe Ming Std L" panose="02020300000000000000" pitchFamily="18" charset="-128"/>
                                        </a:rPr>
                                        <m:t>p</m:t>
                                      </m:r>
                                    </m:e>
                                    <m:sub>
                                      <m:r>
                                        <a:rPr lang="en-US" sz="3800" b="0" i="0">
                                          <a:latin typeface="Cambria Math" panose="02040503050406030204" pitchFamily="18" charset="0"/>
                                          <a:ea typeface="Adobe Ming Std L" panose="02020300000000000000" pitchFamily="18" charset="-128"/>
                                        </a:rPr>
                                        <m:t>1</m:t>
                                      </m:r>
                                    </m:sub>
                                  </m:sSub>
                                </m:den>
                              </m:f>
                              <m:r>
                                <a:rPr lang="en-US" sz="3800" b="0" i="0">
                                  <a:latin typeface="Cambria Math" panose="02040503050406030204" pitchFamily="18" charset="0"/>
                                  <a:ea typeface="Adobe Ming Std L" panose="02020300000000000000" pitchFamily="18" charset="-128"/>
                                </a:rPr>
                                <m:t>)</m:t>
                              </m:r>
                            </m:e>
                            <m:sup>
                              <m:f>
                                <m:fPr>
                                  <m:ctrlPr>
                                    <a:rPr lang="en-US" sz="3800" i="1">
                                      <a:latin typeface="Cambria Math" panose="02040503050406030204" pitchFamily="18" charset="0"/>
                                      <a:ea typeface="Adobe Ming Std L" panose="02020300000000000000" pitchFamily="18" charset="-128"/>
                                    </a:rPr>
                                  </m:ctrlPr>
                                </m:fPr>
                                <m:num>
                                  <m:r>
                                    <m:rPr>
                                      <m:sty m:val="p"/>
                                    </m:rPr>
                                    <a:rPr lang="en-US" sz="3800" b="0" i="0">
                                      <a:latin typeface="Cambria Math" panose="02040503050406030204" pitchFamily="18" charset="0"/>
                                      <a:ea typeface="Cambria Math" panose="02040503050406030204" pitchFamily="18" charset="0"/>
                                    </a:rPr>
                                    <m:t>γ</m:t>
                                  </m:r>
                                  <m:r>
                                    <a:rPr lang="en-US" sz="3800" b="0" i="0">
                                      <a:latin typeface="Cambria Math" panose="02040503050406030204" pitchFamily="18" charset="0"/>
                                      <a:ea typeface="Cambria Math" panose="02040503050406030204" pitchFamily="18" charset="0"/>
                                    </a:rPr>
                                    <m:t>−1</m:t>
                                  </m:r>
                                </m:num>
                                <m:den>
                                  <m:r>
                                    <m:rPr>
                                      <m:sty m:val="p"/>
                                    </m:rPr>
                                    <a:rPr lang="en-US" sz="3800" b="0" i="0">
                                      <a:latin typeface="Cambria Math" panose="02040503050406030204" pitchFamily="18" charset="0"/>
                                      <a:ea typeface="Cambria Math" panose="02040503050406030204" pitchFamily="18" charset="0"/>
                                    </a:rPr>
                                    <m:t>γ</m:t>
                                  </m:r>
                                </m:den>
                              </m:f>
                            </m:sup>
                          </m:sSup>
                          <m:r>
                            <a:rPr lang="en-US" sz="3800" b="0" i="0">
                              <a:latin typeface="Cambria Math" panose="02040503050406030204" pitchFamily="18" charset="0"/>
                              <a:ea typeface="Adobe Ming Std L" panose="02020300000000000000" pitchFamily="18" charset="-128"/>
                            </a:rPr>
                            <m:t>−1</m:t>
                          </m:r>
                        </m:num>
                        <m:den>
                          <m:f>
                            <m:fPr>
                              <m:ctrlPr>
                                <a:rPr lang="en-US" sz="3800" i="1" smtClean="0">
                                  <a:latin typeface="Cambria Math" panose="02040503050406030204" pitchFamily="18" charset="0"/>
                                  <a:ea typeface="Adobe Ming Std L" panose="02020300000000000000" pitchFamily="18" charset="-128"/>
                                </a:rPr>
                              </m:ctrlPr>
                            </m:fPr>
                            <m:num>
                              <m:sSub>
                                <m:sSubPr>
                                  <m:ctrlPr>
                                    <a:rPr lang="en-US" sz="3800" i="1">
                                      <a:latin typeface="Cambria Math" panose="02040503050406030204" pitchFamily="18" charset="0"/>
                                      <a:ea typeface="Adobe Ming Std L" panose="02020300000000000000" pitchFamily="18" charset="-128"/>
                                    </a:rPr>
                                  </m:ctrlPr>
                                </m:sSubPr>
                                <m:e>
                                  <m:r>
                                    <m:rPr>
                                      <m:sty m:val="p"/>
                                    </m:rPr>
                                    <a:rPr lang="en-US" sz="3800" b="0" i="0">
                                      <a:latin typeface="Cambria Math" panose="02040503050406030204" pitchFamily="18" charset="0"/>
                                      <a:ea typeface="Adobe Ming Std L" panose="02020300000000000000" pitchFamily="18" charset="-128"/>
                                    </a:rPr>
                                    <m:t>T</m:t>
                                  </m:r>
                                </m:e>
                                <m:sub>
                                  <m:r>
                                    <a:rPr lang="en-US" sz="3800" b="0" i="0">
                                      <a:latin typeface="Cambria Math" panose="02040503050406030204" pitchFamily="18" charset="0"/>
                                      <a:ea typeface="Adobe Ming Std L" panose="02020300000000000000" pitchFamily="18" charset="-128"/>
                                    </a:rPr>
                                    <m:t>2</m:t>
                                  </m:r>
                                </m:sub>
                              </m:sSub>
                            </m:num>
                            <m:den>
                              <m:sSub>
                                <m:sSubPr>
                                  <m:ctrlPr>
                                    <a:rPr lang="en-US" sz="3800" i="1">
                                      <a:latin typeface="Cambria Math" panose="02040503050406030204" pitchFamily="18" charset="0"/>
                                      <a:ea typeface="Adobe Ming Std L" panose="02020300000000000000" pitchFamily="18" charset="-128"/>
                                    </a:rPr>
                                  </m:ctrlPr>
                                </m:sSubPr>
                                <m:e>
                                  <m:r>
                                    <m:rPr>
                                      <m:sty m:val="p"/>
                                    </m:rPr>
                                    <a:rPr lang="en-US" sz="3800" b="0" i="0">
                                      <a:latin typeface="Cambria Math" panose="02040503050406030204" pitchFamily="18" charset="0"/>
                                      <a:ea typeface="Adobe Ming Std L" panose="02020300000000000000" pitchFamily="18" charset="-128"/>
                                    </a:rPr>
                                    <m:t>T</m:t>
                                  </m:r>
                                </m:e>
                                <m:sub>
                                  <m:r>
                                    <a:rPr lang="en-US" sz="3800" b="0" i="0" smtClean="0">
                                      <a:latin typeface="Cambria Math" panose="02040503050406030204" pitchFamily="18" charset="0"/>
                                      <a:ea typeface="Adobe Ming Std L" panose="02020300000000000000" pitchFamily="18" charset="-128"/>
                                    </a:rPr>
                                    <m:t>1</m:t>
                                  </m:r>
                                </m:sub>
                              </m:sSub>
                            </m:den>
                          </m:f>
                          <m:r>
                            <a:rPr lang="en-US" sz="3800" b="0" i="0">
                              <a:latin typeface="Cambria Math" panose="02040503050406030204" pitchFamily="18" charset="0"/>
                              <a:ea typeface="Adobe Ming Std L" panose="02020300000000000000" pitchFamily="18" charset="-128"/>
                            </a:rPr>
                            <m:t>−</m:t>
                          </m:r>
                          <m:r>
                            <a:rPr lang="en-US" sz="3800" b="0" i="0" smtClean="0">
                              <a:latin typeface="Cambria Math" panose="02040503050406030204" pitchFamily="18" charset="0"/>
                              <a:ea typeface="Adobe Ming Std L" panose="02020300000000000000" pitchFamily="18" charset="-128"/>
                            </a:rPr>
                            <m:t>1</m:t>
                          </m:r>
                        </m:den>
                      </m:f>
                    </m:oMath>
                  </m:oMathPara>
                </a14:m>
                <a:endParaRPr lang="en-US" sz="3800" dirty="0">
                  <a:latin typeface="Arial" panose="020B0604020202020204" pitchFamily="34" charset="0"/>
                  <a:ea typeface="Adobe Ming Std L" panose="02020300000000000000" pitchFamily="18" charset="-128"/>
                  <a:cs typeface="Arial" panose="020B0604020202020204" pitchFamily="34" charset="0"/>
                </a:endParaRPr>
              </a:p>
              <a:p>
                <a:pPr marL="0" indent="0">
                  <a:buNone/>
                </a:pPr>
                <a:endParaRPr lang="en-US" sz="4000" b="1" dirty="0">
                  <a:latin typeface="Adobe Ming Std L" panose="02020300000000000000" pitchFamily="18" charset="-128"/>
                  <a:ea typeface="Adobe Ming Std L" panose="02020300000000000000" pitchFamily="18" charset="-128"/>
                </a:endParaRPr>
              </a:p>
              <a:p>
                <a:pPr marL="0" indent="0">
                  <a:buNone/>
                </a:pPr>
                <a:endParaRPr lang="en-US" sz="3600" b="1" dirty="0">
                  <a:latin typeface="Adobe Ming Std L" panose="02020300000000000000" pitchFamily="18" charset="-128"/>
                  <a:ea typeface="Adobe Ming Std L" panose="02020300000000000000" pitchFamily="18" charset="-128"/>
                </a:endParaRPr>
              </a:p>
              <a:p>
                <a:pPr marL="0" indent="0">
                  <a:buNone/>
                </a:pPr>
                <a:endParaRPr lang="en-US" dirty="0">
                  <a:latin typeface="Adobe Ming Std L" panose="02020300000000000000" pitchFamily="18" charset="-128"/>
                  <a:ea typeface="Adobe Ming Std L" panose="02020300000000000000" pitchFamily="18" charset="-128"/>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838200"/>
                <a:ext cx="8229600" cy="5829670"/>
              </a:xfrm>
              <a:blipFill rotWithShape="0">
                <a:blip r:embed="rId2"/>
                <a:stretch>
                  <a:fillRect l="-1926" t="-2197"/>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274" y="3560879"/>
            <a:ext cx="3701949" cy="2878391"/>
          </a:xfrm>
          <a:prstGeom prst="rect">
            <a:avLst/>
          </a:prstGeom>
        </p:spPr>
      </p:pic>
    </p:spTree>
    <p:extLst>
      <p:ext uri="{BB962C8B-B14F-4D97-AF65-F5344CB8AC3E}">
        <p14:creationId xmlns:p14="http://schemas.microsoft.com/office/powerpoint/2010/main" val="2824325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457200" y="1066800"/>
                <a:ext cx="8229600" cy="5059363"/>
              </a:xfrm>
            </p:spPr>
            <p:txBody>
              <a:bodyPr>
                <a:normAutofit/>
              </a:bodyPr>
              <a:lstStyle/>
              <a:p>
                <a:pPr marL="0" indent="0">
                  <a:buNone/>
                </a:pPr>
                <a:r>
                  <a:rPr lang="en-US" sz="3600" b="1" u="sng" dirty="0" smtClean="0">
                    <a:latin typeface="Arial" panose="020B0604020202020204" pitchFamily="34" charset="0"/>
                    <a:ea typeface="Adobe Ming Std L" panose="02020300000000000000" pitchFamily="18" charset="-128"/>
                    <a:cs typeface="Arial" panose="020B0604020202020204" pitchFamily="34" charset="0"/>
                  </a:rPr>
                  <a:t>7.5.2 Turbine Isentropic Efficiency:</a:t>
                </a:r>
              </a:p>
              <a:p>
                <a:pPr marL="0" indent="0" algn="ctr">
                  <a:buNone/>
                </a:pPr>
                <a14:m>
                  <m:oMath xmlns:m="http://schemas.openxmlformats.org/officeDocument/2006/math">
                    <m:sSub>
                      <m:sSubPr>
                        <m:ctrlPr>
                          <a:rPr lang="el-GR" sz="4000" b="1" i="1" smtClean="0">
                            <a:latin typeface="Cambria Math" panose="02040503050406030204" pitchFamily="18" charset="0"/>
                            <a:ea typeface="Adobe Ming Std L" panose="02020300000000000000" pitchFamily="18" charset="-128"/>
                          </a:rPr>
                        </m:ctrlPr>
                      </m:sSubPr>
                      <m:e>
                        <m:r>
                          <m:rPr>
                            <m:sty m:val="p"/>
                          </m:rPr>
                          <a:rPr lang="el-GR" sz="4000" b="1" i="1">
                            <a:latin typeface="Cambria Math" panose="02040503050406030204" pitchFamily="18" charset="0"/>
                            <a:ea typeface="Adobe Ming Std L" panose="02020300000000000000" pitchFamily="18" charset="-128"/>
                          </a:rPr>
                          <m:t>η</m:t>
                        </m:r>
                      </m:e>
                      <m:sub>
                        <m:r>
                          <a:rPr lang="en-US" sz="4000" b="1" i="1" smtClean="0">
                            <a:latin typeface="Cambria Math" panose="02040503050406030204" pitchFamily="18" charset="0"/>
                            <a:ea typeface="Adobe Ming Std L" panose="02020300000000000000" pitchFamily="18" charset="-128"/>
                          </a:rPr>
                          <m:t>𝒕</m:t>
                        </m:r>
                      </m:sub>
                    </m:sSub>
                  </m:oMath>
                </a14:m>
                <a:r>
                  <a:rPr lang="en-US" sz="4000" b="1" dirty="0" smtClean="0">
                    <a:latin typeface="Arial" panose="020B0604020202020204" pitchFamily="34" charset="0"/>
                    <a:ea typeface="Adobe Ming Std L" panose="02020300000000000000" pitchFamily="18" charset="-128"/>
                    <a:cs typeface="Arial" panose="020B0604020202020204" pitchFamily="34" charset="0"/>
                  </a:rPr>
                  <a:t>=</a:t>
                </a:r>
                <a14:m>
                  <m:oMath xmlns:m="http://schemas.openxmlformats.org/officeDocument/2006/math">
                    <m:f>
                      <m:fPr>
                        <m:ctrlPr>
                          <a:rPr lang="en-US" sz="4000" i="1" dirty="0" smtClean="0">
                            <a:latin typeface="Cambria Math" panose="02040503050406030204" pitchFamily="18" charset="0"/>
                            <a:ea typeface="Adobe Ming Std L" panose="02020300000000000000" pitchFamily="18" charset="-128"/>
                          </a:rPr>
                        </m:ctrlPr>
                      </m:fPr>
                      <m:num>
                        <m:r>
                          <a:rPr lang="en-US" sz="4000" b="0" i="1" dirty="0" smtClean="0">
                            <a:latin typeface="Cambria Math" panose="02040503050406030204" pitchFamily="18" charset="0"/>
                            <a:ea typeface="Adobe Ming Std L" panose="02020300000000000000" pitchFamily="18" charset="-128"/>
                          </a:rPr>
                          <m:t>𝐴𝑐𝑡𝑢𝑎𝑙</m:t>
                        </m:r>
                        <m:r>
                          <a:rPr lang="en-US" sz="4000" b="0" i="1" dirty="0" smtClean="0">
                            <a:latin typeface="Cambria Math" panose="02040503050406030204" pitchFamily="18" charset="0"/>
                            <a:ea typeface="Adobe Ming Std L" panose="02020300000000000000" pitchFamily="18" charset="-128"/>
                          </a:rPr>
                          <m:t> </m:t>
                        </m:r>
                        <m:r>
                          <a:rPr lang="en-US" sz="4000" b="0" i="1" dirty="0" smtClean="0">
                            <a:latin typeface="Cambria Math" panose="02040503050406030204" pitchFamily="18" charset="0"/>
                            <a:ea typeface="Adobe Ming Std L" panose="02020300000000000000" pitchFamily="18" charset="-128"/>
                          </a:rPr>
                          <m:t>𝑊𝑜𝑟𝑘</m:t>
                        </m:r>
                      </m:num>
                      <m:den>
                        <m:r>
                          <a:rPr lang="en-US" sz="4000" b="0" i="1" dirty="0" smtClean="0">
                            <a:latin typeface="Cambria Math" panose="02040503050406030204" pitchFamily="18" charset="0"/>
                            <a:ea typeface="Adobe Ming Std L" panose="02020300000000000000" pitchFamily="18" charset="-128"/>
                          </a:rPr>
                          <m:t>𝐼𝑠𝑒𝑛𝑡𝑟𝑜𝑝𝑖𝑐</m:t>
                        </m:r>
                        <m:r>
                          <a:rPr lang="en-US" sz="4000" b="0" i="1" dirty="0" smtClean="0">
                            <a:latin typeface="Cambria Math" panose="02040503050406030204" pitchFamily="18" charset="0"/>
                            <a:ea typeface="Adobe Ming Std L" panose="02020300000000000000" pitchFamily="18" charset="-128"/>
                          </a:rPr>
                          <m:t> </m:t>
                        </m:r>
                        <m:r>
                          <a:rPr lang="en-US" sz="4000" b="0" i="1" dirty="0" smtClean="0">
                            <a:latin typeface="Cambria Math" panose="02040503050406030204" pitchFamily="18" charset="0"/>
                            <a:ea typeface="Adobe Ming Std L" panose="02020300000000000000" pitchFamily="18" charset="-128"/>
                          </a:rPr>
                          <m:t>𝑊𝑜𝑟𝑘</m:t>
                        </m:r>
                      </m:den>
                    </m:f>
                  </m:oMath>
                </a14:m>
                <a:endParaRPr lang="en-US" sz="4000" dirty="0" smtClean="0">
                  <a:latin typeface="Arial" panose="020B0604020202020204" pitchFamily="34" charset="0"/>
                  <a:ea typeface="Adobe Ming Std L" panose="02020300000000000000" pitchFamily="18" charset="-128"/>
                  <a:cs typeface="Arial" panose="020B0604020202020204" pitchFamily="34" charset="0"/>
                </a:endParaRPr>
              </a:p>
              <a:p>
                <a:pPr marL="0" indent="0" algn="ctr">
                  <a:buNone/>
                </a:pPr>
                <a14:m>
                  <m:oMath xmlns:m="http://schemas.openxmlformats.org/officeDocument/2006/math">
                    <m:sSub>
                      <m:sSubPr>
                        <m:ctrlPr>
                          <a:rPr lang="el-GR" sz="4000" b="1" i="1" dirty="0" smtClean="0">
                            <a:latin typeface="Cambria Math" panose="02040503050406030204" pitchFamily="18" charset="0"/>
                            <a:ea typeface="Adobe Ming Std L" panose="02020300000000000000" pitchFamily="18" charset="-128"/>
                          </a:rPr>
                        </m:ctrlPr>
                      </m:sSubPr>
                      <m:e>
                        <m:r>
                          <a:rPr lang="el-GR" sz="4000" b="1" i="0" dirty="0">
                            <a:latin typeface="Cambria Math" panose="02040503050406030204" pitchFamily="18" charset="0"/>
                            <a:ea typeface="Adobe Ming Std L" panose="02020300000000000000" pitchFamily="18" charset="-128"/>
                          </a:rPr>
                          <m:t>𝛈</m:t>
                        </m:r>
                      </m:e>
                      <m:sub>
                        <m:r>
                          <a:rPr lang="en-US" sz="4000" b="1" i="1" dirty="0" smtClean="0">
                            <a:latin typeface="Cambria Math" panose="02040503050406030204" pitchFamily="18" charset="0"/>
                            <a:ea typeface="Adobe Ming Std L" panose="02020300000000000000" pitchFamily="18" charset="-128"/>
                          </a:rPr>
                          <m:t>𝒕</m:t>
                        </m:r>
                      </m:sub>
                    </m:sSub>
                    <m:r>
                      <a:rPr lang="en-US" sz="4000" b="1" i="1">
                        <a:latin typeface="Cambria Math" panose="02040503050406030204" pitchFamily="18" charset="0"/>
                        <a:ea typeface="Adobe Ming Std L" panose="02020300000000000000" pitchFamily="18" charset="-128"/>
                      </a:rPr>
                      <m:t>=</m:t>
                    </m:r>
                    <m:f>
                      <m:fPr>
                        <m:ctrlPr>
                          <a:rPr lang="en-US" sz="4000" b="1" i="1">
                            <a:latin typeface="Cambria Math" panose="02040503050406030204" pitchFamily="18" charset="0"/>
                            <a:ea typeface="Adobe Ming Std L" panose="02020300000000000000" pitchFamily="18" charset="-128"/>
                          </a:rPr>
                        </m:ctrlPr>
                      </m:fPr>
                      <m:num>
                        <m:sSub>
                          <m:sSubPr>
                            <m:ctrlPr>
                              <a:rPr lang="en-US" sz="4000" b="1" i="1">
                                <a:latin typeface="Cambria Math" panose="02040503050406030204" pitchFamily="18" charset="0"/>
                                <a:ea typeface="Adobe Ming Std L" panose="02020300000000000000" pitchFamily="18" charset="-128"/>
                              </a:rPr>
                            </m:ctrlPr>
                          </m:sSubPr>
                          <m:e>
                            <m:r>
                              <a:rPr lang="en-US" sz="4000" b="1" i="1">
                                <a:latin typeface="Cambria Math" panose="02040503050406030204" pitchFamily="18" charset="0"/>
                                <a:ea typeface="Adobe Ming Std L" panose="02020300000000000000" pitchFamily="18" charset="-128"/>
                              </a:rPr>
                              <m:t>𝒉</m:t>
                            </m:r>
                          </m:e>
                          <m:sub>
                            <m:r>
                              <a:rPr lang="en-US" sz="4000" b="1" i="1" smtClean="0">
                                <a:latin typeface="Cambria Math" panose="02040503050406030204" pitchFamily="18" charset="0"/>
                                <a:ea typeface="Adobe Ming Std L" panose="02020300000000000000" pitchFamily="18" charset="-128"/>
                              </a:rPr>
                              <m:t>𝟑</m:t>
                            </m:r>
                          </m:sub>
                        </m:sSub>
                        <m:r>
                          <a:rPr lang="en-US" sz="4000" b="1" i="1">
                            <a:latin typeface="Cambria Math" panose="02040503050406030204" pitchFamily="18" charset="0"/>
                            <a:ea typeface="Adobe Ming Std L" panose="02020300000000000000" pitchFamily="18" charset="-128"/>
                          </a:rPr>
                          <m:t>−</m:t>
                        </m:r>
                        <m:sSub>
                          <m:sSubPr>
                            <m:ctrlPr>
                              <a:rPr lang="en-US" sz="4000" b="1" i="1">
                                <a:latin typeface="Cambria Math" panose="02040503050406030204" pitchFamily="18" charset="0"/>
                                <a:ea typeface="Adobe Ming Std L" panose="02020300000000000000" pitchFamily="18" charset="-128"/>
                              </a:rPr>
                            </m:ctrlPr>
                          </m:sSubPr>
                          <m:e>
                            <m:r>
                              <a:rPr lang="en-US" sz="4000" b="1" i="1">
                                <a:latin typeface="Cambria Math" panose="02040503050406030204" pitchFamily="18" charset="0"/>
                                <a:ea typeface="Adobe Ming Std L" panose="02020300000000000000" pitchFamily="18" charset="-128"/>
                              </a:rPr>
                              <m:t>𝒉</m:t>
                            </m:r>
                          </m:e>
                          <m:sub>
                            <m:r>
                              <a:rPr lang="en-US" sz="4000" b="1" i="1" smtClean="0">
                                <a:latin typeface="Cambria Math" panose="02040503050406030204" pitchFamily="18" charset="0"/>
                                <a:ea typeface="Adobe Ming Std L" panose="02020300000000000000" pitchFamily="18" charset="-128"/>
                              </a:rPr>
                              <m:t>𝟒</m:t>
                            </m:r>
                          </m:sub>
                        </m:sSub>
                      </m:num>
                      <m:den>
                        <m:sSub>
                          <m:sSubPr>
                            <m:ctrlPr>
                              <a:rPr lang="en-US" sz="4000" b="1" i="1">
                                <a:latin typeface="Cambria Math" panose="02040503050406030204" pitchFamily="18" charset="0"/>
                                <a:ea typeface="Adobe Ming Std L" panose="02020300000000000000" pitchFamily="18" charset="-128"/>
                              </a:rPr>
                            </m:ctrlPr>
                          </m:sSubPr>
                          <m:e>
                            <m:r>
                              <a:rPr lang="en-US" sz="4000" b="1" i="1">
                                <a:latin typeface="Cambria Math" panose="02040503050406030204" pitchFamily="18" charset="0"/>
                                <a:ea typeface="Adobe Ming Std L" panose="02020300000000000000" pitchFamily="18" charset="-128"/>
                              </a:rPr>
                              <m:t>𝒉</m:t>
                            </m:r>
                          </m:e>
                          <m:sub>
                            <m:r>
                              <a:rPr lang="en-US" sz="4000" b="1" i="1" smtClean="0">
                                <a:latin typeface="Cambria Math" panose="02040503050406030204" pitchFamily="18" charset="0"/>
                                <a:ea typeface="Adobe Ming Std L" panose="02020300000000000000" pitchFamily="18" charset="-128"/>
                              </a:rPr>
                              <m:t>𝟑</m:t>
                            </m:r>
                          </m:sub>
                        </m:sSub>
                        <m:r>
                          <a:rPr lang="en-US" sz="4000" b="1" i="1">
                            <a:latin typeface="Cambria Math" panose="02040503050406030204" pitchFamily="18" charset="0"/>
                            <a:ea typeface="Adobe Ming Std L" panose="02020300000000000000" pitchFamily="18" charset="-128"/>
                          </a:rPr>
                          <m:t>−</m:t>
                        </m:r>
                        <m:sSub>
                          <m:sSubPr>
                            <m:ctrlPr>
                              <a:rPr lang="en-US" sz="4000" b="1" i="1">
                                <a:latin typeface="Cambria Math" panose="02040503050406030204" pitchFamily="18" charset="0"/>
                                <a:ea typeface="Adobe Ming Std L" panose="02020300000000000000" pitchFamily="18" charset="-128"/>
                              </a:rPr>
                            </m:ctrlPr>
                          </m:sSubPr>
                          <m:e>
                            <m:r>
                              <a:rPr lang="en-US" sz="4000" b="1" i="1">
                                <a:latin typeface="Cambria Math" panose="02040503050406030204" pitchFamily="18" charset="0"/>
                                <a:ea typeface="Adobe Ming Std L" panose="02020300000000000000" pitchFamily="18" charset="-128"/>
                              </a:rPr>
                              <m:t>𝒉</m:t>
                            </m:r>
                          </m:e>
                          <m:sub>
                            <m:r>
                              <a:rPr lang="en-US" sz="4000" b="1" i="1" smtClean="0">
                                <a:latin typeface="Cambria Math" panose="02040503050406030204" pitchFamily="18" charset="0"/>
                                <a:ea typeface="Adobe Ming Std L" panose="02020300000000000000" pitchFamily="18" charset="-128"/>
                              </a:rPr>
                              <m:t>𝟒</m:t>
                            </m:r>
                            <m:r>
                              <a:rPr lang="en-US" sz="4000" b="1" i="1" smtClean="0">
                                <a:latin typeface="Cambria Math" panose="02040503050406030204" pitchFamily="18" charset="0"/>
                                <a:ea typeface="Adobe Ming Std L" panose="02020300000000000000" pitchFamily="18" charset="-128"/>
                              </a:rPr>
                              <m:t>𝒔</m:t>
                            </m:r>
                          </m:sub>
                        </m:sSub>
                      </m:den>
                    </m:f>
                  </m:oMath>
                </a14:m>
                <a:r>
                  <a:rPr lang="en-US" sz="4000" dirty="0" smtClean="0">
                    <a:latin typeface="Arial" panose="020B0604020202020204" pitchFamily="34" charset="0"/>
                    <a:ea typeface="Adobe Ming Std L" panose="02020300000000000000" pitchFamily="18" charset="-128"/>
                    <a:cs typeface="Arial" panose="020B0604020202020204" pitchFamily="34" charset="0"/>
                  </a:rPr>
                  <a:t> </a:t>
                </a:r>
              </a:p>
              <a:p>
                <a:pPr marL="0" indent="0">
                  <a:buNone/>
                </a:pPr>
                <a:r>
                  <a:rPr lang="en-US" sz="4000" dirty="0" smtClean="0">
                    <a:latin typeface="Arial" panose="020B0604020202020204" pitchFamily="34" charset="0"/>
                    <a:ea typeface="Adobe Ming Std L" panose="02020300000000000000" pitchFamily="18" charset="-128"/>
                    <a:cs typeface="Arial" panose="020B0604020202020204" pitchFamily="34" charset="0"/>
                  </a:rPr>
                  <a:t>and perfect gas </a:t>
                </a:r>
                <a14:m>
                  <m:oMath xmlns:m="http://schemas.openxmlformats.org/officeDocument/2006/math">
                    <m:sSub>
                      <m:sSubPr>
                        <m:ctrlPr>
                          <a:rPr lang="en-US" sz="4000" i="1" smtClean="0">
                            <a:latin typeface="Cambria Math" panose="02040503050406030204" pitchFamily="18" charset="0"/>
                            <a:ea typeface="Adobe Ming Std L" panose="02020300000000000000" pitchFamily="18" charset="-128"/>
                          </a:rPr>
                        </m:ctrlPr>
                      </m:sSubPr>
                      <m:e>
                        <m:r>
                          <a:rPr lang="en-US" sz="4000" b="0" i="1" smtClean="0">
                            <a:latin typeface="Cambria Math" panose="02040503050406030204" pitchFamily="18" charset="0"/>
                            <a:ea typeface="Adobe Ming Std L" panose="02020300000000000000" pitchFamily="18" charset="-128"/>
                          </a:rPr>
                          <m:t>𝐶</m:t>
                        </m:r>
                      </m:e>
                      <m:sub>
                        <m:r>
                          <a:rPr lang="en-US" sz="4000" b="0" i="1" smtClean="0">
                            <a:latin typeface="Cambria Math" panose="02040503050406030204" pitchFamily="18" charset="0"/>
                            <a:ea typeface="Adobe Ming Std L" panose="02020300000000000000" pitchFamily="18" charset="-128"/>
                          </a:rPr>
                          <m:t>𝑝</m:t>
                        </m:r>
                      </m:sub>
                    </m:sSub>
                  </m:oMath>
                </a14:m>
                <a:r>
                  <a:rPr lang="en-US" sz="4000" dirty="0" smtClean="0">
                    <a:latin typeface="Arial" panose="020B0604020202020204" pitchFamily="34" charset="0"/>
                    <a:ea typeface="Adobe Ming Std L" panose="02020300000000000000" pitchFamily="18" charset="-128"/>
                    <a:cs typeface="Arial" panose="020B0604020202020204" pitchFamily="34" charset="0"/>
                  </a:rPr>
                  <a:t> =constant</a:t>
                </a:r>
              </a:p>
              <a:p>
                <a:pPr marL="0" indent="0">
                  <a:buNone/>
                </a:pPr>
                <a:endParaRPr lang="en-US" sz="4000" dirty="0" smtClean="0">
                  <a:latin typeface="Arial" panose="020B0604020202020204" pitchFamily="34" charset="0"/>
                  <a:ea typeface="Adobe Ming Std L" panose="02020300000000000000" pitchFamily="18" charset="-128"/>
                  <a:cs typeface="Arial" panose="020B0604020202020204" pitchFamily="34" charset="0"/>
                </a:endParaRPr>
              </a:p>
              <a:p>
                <a:pPr marL="0" indent="0" algn="ctr">
                  <a:buNone/>
                </a:pPr>
                <a:endParaRPr lang="en-US" sz="4000" dirty="0">
                  <a:latin typeface="Adobe Ming Std L" panose="02020300000000000000" pitchFamily="18" charset="-128"/>
                  <a:ea typeface="Adobe Ming Std L" panose="02020300000000000000" pitchFamily="18" charset="-128"/>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457200" y="1066800"/>
                <a:ext cx="8229600" cy="5059363"/>
              </a:xfrm>
              <a:blipFill rotWithShape="0">
                <a:blip r:embed="rId2"/>
                <a:stretch>
                  <a:fillRect l="-2593" t="-1807"/>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28</a:t>
            </a:fld>
            <a:endParaRPr lang="en-US"/>
          </a:p>
        </p:txBody>
      </p:sp>
    </p:spTree>
    <p:extLst>
      <p:ext uri="{BB962C8B-B14F-4D97-AF65-F5344CB8AC3E}">
        <p14:creationId xmlns:p14="http://schemas.microsoft.com/office/powerpoint/2010/main" val="3671597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457200" y="914400"/>
                <a:ext cx="8229600" cy="5211763"/>
              </a:xfrm>
            </p:spPr>
            <p:txBody>
              <a:bodyPr/>
              <a:lstStyle/>
              <a:p>
                <a:pPr marL="0" indent="0">
                  <a:buNone/>
                </a:pPr>
                <a:r>
                  <a:rPr lang="en-US" sz="4000" b="1" u="sng" dirty="0" smtClean="0">
                    <a:latin typeface="Arial" panose="020B0604020202020204" pitchFamily="34" charset="0"/>
                    <a:ea typeface="Adobe Ming Std L" panose="02020300000000000000" pitchFamily="18" charset="-128"/>
                    <a:cs typeface="Arial" panose="020B0604020202020204" pitchFamily="34" charset="0"/>
                  </a:rPr>
                  <a:t>For isentropic expansion </a:t>
                </a:r>
              </a:p>
              <a:p>
                <a:pPr marL="0" indent="0">
                  <a:buNone/>
                </a:pPr>
                <a14:m>
                  <m:oMathPara xmlns:m="http://schemas.openxmlformats.org/officeDocument/2006/math">
                    <m:oMathParaPr>
                      <m:jc m:val="left"/>
                    </m:oMathParaPr>
                    <m:oMath xmlns:m="http://schemas.openxmlformats.org/officeDocument/2006/math">
                      <m:f>
                        <m:fPr>
                          <m:ctrlPr>
                            <a:rPr lang="en-US" sz="4000" i="1">
                              <a:latin typeface="Cambria Math" panose="02040503050406030204" pitchFamily="18" charset="0"/>
                              <a:ea typeface="Adobe Ming Std L" panose="02020300000000000000" pitchFamily="18" charset="-128"/>
                            </a:rPr>
                          </m:ctrlPr>
                        </m:fPr>
                        <m:num>
                          <m:sSub>
                            <m:sSubPr>
                              <m:ctrlPr>
                                <a:rPr lang="en-US" sz="4000" i="1">
                                  <a:latin typeface="Cambria Math" panose="02040503050406030204" pitchFamily="18" charset="0"/>
                                  <a:ea typeface="Adobe Ming Std L" panose="02020300000000000000" pitchFamily="18" charset="-128"/>
                                </a:rPr>
                              </m:ctrlPr>
                            </m:sSubPr>
                            <m:e>
                              <m:r>
                                <m:rPr>
                                  <m:sty m:val="p"/>
                                </m:rPr>
                                <a:rPr lang="en-US" sz="4000">
                                  <a:latin typeface="Cambria Math" panose="02040503050406030204" pitchFamily="18" charset="0"/>
                                  <a:ea typeface="Adobe Ming Std L" panose="02020300000000000000" pitchFamily="18" charset="-128"/>
                                </a:rPr>
                                <m:t>p</m:t>
                              </m:r>
                            </m:e>
                            <m:sub>
                              <m:r>
                                <a:rPr lang="en-US" sz="4000">
                                  <a:latin typeface="Cambria Math" panose="02040503050406030204" pitchFamily="18" charset="0"/>
                                  <a:ea typeface="Adobe Ming Std L" panose="02020300000000000000" pitchFamily="18" charset="-128"/>
                                </a:rPr>
                                <m:t>3</m:t>
                              </m:r>
                            </m:sub>
                          </m:sSub>
                        </m:num>
                        <m:den>
                          <m:sSub>
                            <m:sSubPr>
                              <m:ctrlPr>
                                <a:rPr lang="en-US" sz="4000" i="1">
                                  <a:latin typeface="Cambria Math" panose="02040503050406030204" pitchFamily="18" charset="0"/>
                                  <a:ea typeface="Adobe Ming Std L" panose="02020300000000000000" pitchFamily="18" charset="-128"/>
                                </a:rPr>
                              </m:ctrlPr>
                            </m:sSubPr>
                            <m:e>
                              <m:r>
                                <m:rPr>
                                  <m:sty m:val="p"/>
                                </m:rPr>
                                <a:rPr lang="en-US" sz="4000">
                                  <a:latin typeface="Cambria Math" panose="02040503050406030204" pitchFamily="18" charset="0"/>
                                  <a:ea typeface="Adobe Ming Std L" panose="02020300000000000000" pitchFamily="18" charset="-128"/>
                                </a:rPr>
                                <m:t>p</m:t>
                              </m:r>
                            </m:e>
                            <m:sub>
                              <m:r>
                                <a:rPr lang="en-US" sz="4000">
                                  <a:latin typeface="Cambria Math" panose="02040503050406030204" pitchFamily="18" charset="0"/>
                                  <a:ea typeface="Adobe Ming Std L" panose="02020300000000000000" pitchFamily="18" charset="-128"/>
                                </a:rPr>
                                <m:t>4</m:t>
                              </m:r>
                            </m:sub>
                          </m:sSub>
                        </m:den>
                      </m:f>
                      <m:r>
                        <a:rPr lang="en-US" sz="4000">
                          <a:latin typeface="Cambria Math" panose="02040503050406030204" pitchFamily="18" charset="0"/>
                          <a:ea typeface="Adobe Ming Std L" panose="02020300000000000000" pitchFamily="18" charset="-128"/>
                        </a:rPr>
                        <m:t>=(</m:t>
                      </m:r>
                      <m:sSup>
                        <m:sSupPr>
                          <m:ctrlPr>
                            <a:rPr lang="en-US" sz="4000" i="1">
                              <a:latin typeface="Cambria Math" panose="02040503050406030204" pitchFamily="18" charset="0"/>
                              <a:ea typeface="Adobe Ming Std L" panose="02020300000000000000" pitchFamily="18" charset="-128"/>
                            </a:rPr>
                          </m:ctrlPr>
                        </m:sSupPr>
                        <m:e>
                          <m:f>
                            <m:fPr>
                              <m:ctrlPr>
                                <a:rPr lang="en-US" sz="4000" i="1">
                                  <a:latin typeface="Cambria Math" panose="02040503050406030204" pitchFamily="18" charset="0"/>
                                  <a:ea typeface="Adobe Ming Std L" panose="02020300000000000000" pitchFamily="18" charset="-128"/>
                                </a:rPr>
                              </m:ctrlPr>
                            </m:fPr>
                            <m:num>
                              <m:sSub>
                                <m:sSubPr>
                                  <m:ctrlPr>
                                    <a:rPr lang="en-US" sz="4000" i="1">
                                      <a:latin typeface="Cambria Math" panose="02040503050406030204" pitchFamily="18" charset="0"/>
                                      <a:ea typeface="Adobe Ming Std L" panose="02020300000000000000" pitchFamily="18" charset="-128"/>
                                    </a:rPr>
                                  </m:ctrlPr>
                                </m:sSubPr>
                                <m:e>
                                  <m:r>
                                    <m:rPr>
                                      <m:sty m:val="p"/>
                                    </m:rPr>
                                    <a:rPr lang="en-US" sz="4000">
                                      <a:latin typeface="Cambria Math" panose="02040503050406030204" pitchFamily="18" charset="0"/>
                                      <a:ea typeface="Adobe Ming Std L" panose="02020300000000000000" pitchFamily="18" charset="-128"/>
                                    </a:rPr>
                                    <m:t>T</m:t>
                                  </m:r>
                                </m:e>
                                <m:sub>
                                  <m:r>
                                    <a:rPr lang="en-US" sz="4000">
                                      <a:latin typeface="Cambria Math" panose="02040503050406030204" pitchFamily="18" charset="0"/>
                                      <a:ea typeface="Adobe Ming Std L" panose="02020300000000000000" pitchFamily="18" charset="-128"/>
                                    </a:rPr>
                                    <m:t>3</m:t>
                                  </m:r>
                                </m:sub>
                              </m:sSub>
                            </m:num>
                            <m:den>
                              <m:sSub>
                                <m:sSubPr>
                                  <m:ctrlPr>
                                    <a:rPr lang="en-US" sz="4000" i="1">
                                      <a:latin typeface="Cambria Math" panose="02040503050406030204" pitchFamily="18" charset="0"/>
                                      <a:ea typeface="Adobe Ming Std L" panose="02020300000000000000" pitchFamily="18" charset="-128"/>
                                    </a:rPr>
                                  </m:ctrlPr>
                                </m:sSubPr>
                                <m:e>
                                  <m:r>
                                    <m:rPr>
                                      <m:sty m:val="p"/>
                                    </m:rPr>
                                    <a:rPr lang="en-US" sz="4000">
                                      <a:latin typeface="Cambria Math" panose="02040503050406030204" pitchFamily="18" charset="0"/>
                                      <a:ea typeface="Adobe Ming Std L" panose="02020300000000000000" pitchFamily="18" charset="-128"/>
                                    </a:rPr>
                                    <m:t>T</m:t>
                                  </m:r>
                                </m:e>
                                <m:sub>
                                  <m:r>
                                    <a:rPr lang="en-US" sz="4000" i="1">
                                      <a:latin typeface="Cambria Math" panose="02040503050406030204" pitchFamily="18" charset="0"/>
                                      <a:ea typeface="Adobe Ming Std L" panose="02020300000000000000" pitchFamily="18" charset="-128"/>
                                    </a:rPr>
                                    <m:t>4</m:t>
                                  </m:r>
                                  <m:r>
                                    <a:rPr lang="en-US" sz="4000" i="1">
                                      <a:latin typeface="Cambria Math" panose="02040503050406030204" pitchFamily="18" charset="0"/>
                                      <a:ea typeface="Adobe Ming Std L" panose="02020300000000000000" pitchFamily="18" charset="-128"/>
                                    </a:rPr>
                                    <m:t>𝑆</m:t>
                                  </m:r>
                                </m:sub>
                              </m:sSub>
                            </m:den>
                          </m:f>
                          <m:r>
                            <a:rPr lang="en-US" sz="4000">
                              <a:latin typeface="Cambria Math" panose="02040503050406030204" pitchFamily="18" charset="0"/>
                              <a:ea typeface="Adobe Ming Std L" panose="02020300000000000000" pitchFamily="18" charset="-128"/>
                            </a:rPr>
                            <m:t>)</m:t>
                          </m:r>
                        </m:e>
                        <m:sup>
                          <m:f>
                            <m:fPr>
                              <m:ctrlPr>
                                <a:rPr lang="en-US" sz="4000" i="1">
                                  <a:latin typeface="Cambria Math" panose="02040503050406030204" pitchFamily="18" charset="0"/>
                                  <a:ea typeface="Adobe Ming Std L" panose="02020300000000000000" pitchFamily="18" charset="-128"/>
                                </a:rPr>
                              </m:ctrlPr>
                            </m:fPr>
                            <m:num>
                              <m:r>
                                <m:rPr>
                                  <m:sty m:val="p"/>
                                </m:rPr>
                                <a:rPr lang="en-US" sz="4000">
                                  <a:latin typeface="Cambria Math" panose="02040503050406030204" pitchFamily="18" charset="0"/>
                                  <a:ea typeface="Cambria Math" panose="02040503050406030204" pitchFamily="18" charset="0"/>
                                </a:rPr>
                                <m:t>γ</m:t>
                              </m:r>
                            </m:num>
                            <m:den>
                              <m:r>
                                <m:rPr>
                                  <m:sty m:val="p"/>
                                </m:rPr>
                                <a:rPr lang="en-US" sz="4000">
                                  <a:latin typeface="Cambria Math" panose="02040503050406030204" pitchFamily="18" charset="0"/>
                                  <a:ea typeface="Cambria Math" panose="02040503050406030204" pitchFamily="18" charset="0"/>
                                </a:rPr>
                                <m:t>γ</m:t>
                              </m:r>
                              <m:r>
                                <a:rPr lang="en-US" sz="4000">
                                  <a:latin typeface="Cambria Math" panose="02040503050406030204" pitchFamily="18" charset="0"/>
                                  <a:ea typeface="Cambria Math" panose="02040503050406030204" pitchFamily="18" charset="0"/>
                                </a:rPr>
                                <m:t>−1</m:t>
                              </m:r>
                            </m:den>
                          </m:f>
                        </m:sup>
                      </m:sSup>
                    </m:oMath>
                  </m:oMathPara>
                </a14:m>
                <a:endParaRPr lang="en-US" sz="4000" dirty="0" smtClean="0">
                  <a:latin typeface="Arial" panose="020B0604020202020204" pitchFamily="34" charset="0"/>
                  <a:ea typeface="Adobe Ming Std L" panose="02020300000000000000" pitchFamily="18" charset="-128"/>
                  <a:cs typeface="Arial" panose="020B0604020202020204" pitchFamily="34" charset="0"/>
                </a:endParaRPr>
              </a:p>
              <a:p>
                <a:pPr marL="0" indent="0">
                  <a:buNone/>
                </a:pPr>
                <a:r>
                  <a:rPr lang="en-US" sz="4000" dirty="0" smtClean="0">
                    <a:latin typeface="Arial" panose="020B0604020202020204" pitchFamily="34" charset="0"/>
                    <a:ea typeface="Adobe Ming Std L" panose="02020300000000000000" pitchFamily="18" charset="-128"/>
                    <a:cs typeface="Arial" panose="020B0604020202020204" pitchFamily="34" charset="0"/>
                  </a:rPr>
                  <a:t>From which </a:t>
                </a:r>
              </a:p>
              <a:p>
                <a:pPr marL="0" indent="0">
                  <a:buNone/>
                </a:pPr>
                <a14:m>
                  <m:oMath xmlns:m="http://schemas.openxmlformats.org/officeDocument/2006/math">
                    <m:sSub>
                      <m:sSubPr>
                        <m:ctrlPr>
                          <a:rPr lang="en-US" sz="4000" b="0" i="1" smtClean="0">
                            <a:latin typeface="Cambria Math" panose="02040503050406030204" pitchFamily="18" charset="0"/>
                            <a:ea typeface="Adobe Ming Std L" panose="02020300000000000000" pitchFamily="18" charset="-128"/>
                          </a:rPr>
                        </m:ctrlPr>
                      </m:sSubPr>
                      <m:e>
                        <m:r>
                          <m:rPr>
                            <m:sty m:val="p"/>
                          </m:rPr>
                          <a:rPr lang="el-GR" sz="4000" smtClean="0">
                            <a:latin typeface="Cambria Math" panose="02040503050406030204" pitchFamily="18" charset="0"/>
                            <a:ea typeface="Adobe Ming Std L" panose="02020300000000000000" pitchFamily="18" charset="-128"/>
                          </a:rPr>
                          <m:t>η</m:t>
                        </m:r>
                      </m:e>
                      <m:sub>
                        <m:r>
                          <a:rPr lang="en-US" sz="4000" b="0" i="1" smtClean="0">
                            <a:latin typeface="Cambria Math" panose="02040503050406030204" pitchFamily="18" charset="0"/>
                            <a:ea typeface="Adobe Ming Std L" panose="02020300000000000000" pitchFamily="18" charset="-128"/>
                          </a:rPr>
                          <m:t>𝑡</m:t>
                        </m:r>
                      </m:sub>
                    </m:sSub>
                    <m:r>
                      <a:rPr lang="en-US" sz="4000">
                        <a:latin typeface="Cambria Math" panose="02040503050406030204" pitchFamily="18" charset="0"/>
                        <a:ea typeface="Adobe Ming Std L" panose="02020300000000000000" pitchFamily="18" charset="-128"/>
                      </a:rPr>
                      <m:t>=</m:t>
                    </m:r>
                    <m:f>
                      <m:fPr>
                        <m:ctrlPr>
                          <a:rPr lang="en-US" sz="4000" i="1">
                            <a:latin typeface="Cambria Math" panose="02040503050406030204" pitchFamily="18" charset="0"/>
                            <a:ea typeface="Adobe Ming Std L" panose="02020300000000000000" pitchFamily="18" charset="-128"/>
                          </a:rPr>
                        </m:ctrlPr>
                      </m:fPr>
                      <m:num>
                        <m:r>
                          <a:rPr lang="en-US" sz="4000">
                            <a:latin typeface="Cambria Math" panose="02040503050406030204" pitchFamily="18" charset="0"/>
                            <a:ea typeface="Adobe Ming Std L" panose="02020300000000000000" pitchFamily="18" charset="-128"/>
                          </a:rPr>
                          <m:t> </m:t>
                        </m:r>
                        <m:r>
                          <a:rPr lang="en-US" sz="4000" b="0" i="0" smtClean="0">
                            <a:latin typeface="Cambria Math" panose="02040503050406030204" pitchFamily="18" charset="0"/>
                            <a:ea typeface="Adobe Ming Std L" panose="02020300000000000000" pitchFamily="18" charset="-128"/>
                          </a:rPr>
                          <m:t>1</m:t>
                        </m:r>
                        <m:r>
                          <a:rPr lang="en-US" sz="4000">
                            <a:latin typeface="Cambria Math" panose="02040503050406030204" pitchFamily="18" charset="0"/>
                            <a:ea typeface="Adobe Ming Std L" panose="02020300000000000000" pitchFamily="18" charset="-128"/>
                          </a:rPr>
                          <m:t>−</m:t>
                        </m:r>
                        <m:f>
                          <m:fPr>
                            <m:ctrlPr>
                              <a:rPr lang="en-US" sz="4000" i="1">
                                <a:latin typeface="Cambria Math" panose="02040503050406030204" pitchFamily="18" charset="0"/>
                                <a:ea typeface="Adobe Ming Std L" panose="02020300000000000000" pitchFamily="18" charset="-128"/>
                              </a:rPr>
                            </m:ctrlPr>
                          </m:fPr>
                          <m:num>
                            <m:sSub>
                              <m:sSubPr>
                                <m:ctrlPr>
                                  <a:rPr lang="en-US" sz="4000" i="1">
                                    <a:latin typeface="Cambria Math" panose="02040503050406030204" pitchFamily="18" charset="0"/>
                                    <a:ea typeface="Adobe Ming Std L" panose="02020300000000000000" pitchFamily="18" charset="-128"/>
                                  </a:rPr>
                                </m:ctrlPr>
                              </m:sSubPr>
                              <m:e>
                                <m:r>
                                  <m:rPr>
                                    <m:sty m:val="p"/>
                                  </m:rPr>
                                  <a:rPr lang="en-US" sz="4000">
                                    <a:latin typeface="Cambria Math" panose="02040503050406030204" pitchFamily="18" charset="0"/>
                                    <a:ea typeface="Adobe Ming Std L" panose="02020300000000000000" pitchFamily="18" charset="-128"/>
                                  </a:rPr>
                                  <m:t>T</m:t>
                                </m:r>
                              </m:e>
                              <m:sub>
                                <m:r>
                                  <a:rPr lang="en-US" sz="4000" b="0" i="0" smtClean="0">
                                    <a:latin typeface="Cambria Math" panose="02040503050406030204" pitchFamily="18" charset="0"/>
                                    <a:ea typeface="Adobe Ming Std L" panose="02020300000000000000" pitchFamily="18" charset="-128"/>
                                  </a:rPr>
                                  <m:t>4</m:t>
                                </m:r>
                              </m:sub>
                            </m:sSub>
                          </m:num>
                          <m:den>
                            <m:sSub>
                              <m:sSubPr>
                                <m:ctrlPr>
                                  <a:rPr lang="en-US" sz="4000" i="1">
                                    <a:latin typeface="Cambria Math" panose="02040503050406030204" pitchFamily="18" charset="0"/>
                                    <a:ea typeface="Adobe Ming Std L" panose="02020300000000000000" pitchFamily="18" charset="-128"/>
                                  </a:rPr>
                                </m:ctrlPr>
                              </m:sSubPr>
                              <m:e>
                                <m:r>
                                  <m:rPr>
                                    <m:sty m:val="p"/>
                                  </m:rPr>
                                  <a:rPr lang="en-US" sz="4000">
                                    <a:latin typeface="Cambria Math" panose="02040503050406030204" pitchFamily="18" charset="0"/>
                                    <a:ea typeface="Adobe Ming Std L" panose="02020300000000000000" pitchFamily="18" charset="-128"/>
                                  </a:rPr>
                                  <m:t>T</m:t>
                                </m:r>
                              </m:e>
                              <m:sub>
                                <m:r>
                                  <a:rPr lang="en-US" sz="4000" b="0" i="0" smtClean="0">
                                    <a:latin typeface="Cambria Math" panose="02040503050406030204" pitchFamily="18" charset="0"/>
                                    <a:ea typeface="Adobe Ming Std L" panose="02020300000000000000" pitchFamily="18" charset="-128"/>
                                  </a:rPr>
                                  <m:t>3</m:t>
                                </m:r>
                              </m:sub>
                            </m:sSub>
                          </m:den>
                        </m:f>
                      </m:num>
                      <m:den>
                        <m:r>
                          <a:rPr lang="en-US" sz="4000" b="0" i="1" smtClean="0">
                            <a:latin typeface="Cambria Math" panose="02040503050406030204" pitchFamily="18" charset="0"/>
                            <a:ea typeface="Adobe Ming Std L" panose="02020300000000000000" pitchFamily="18" charset="-128"/>
                          </a:rPr>
                          <m:t>1−</m:t>
                        </m:r>
                        <m:r>
                          <a:rPr lang="en-US" sz="4000">
                            <a:latin typeface="Cambria Math" panose="02040503050406030204" pitchFamily="18" charset="0"/>
                            <a:ea typeface="Adobe Ming Std L" panose="02020300000000000000" pitchFamily="18" charset="-128"/>
                          </a:rPr>
                          <m:t>(</m:t>
                        </m:r>
                        <m:sSup>
                          <m:sSupPr>
                            <m:ctrlPr>
                              <a:rPr lang="en-US" sz="4000" i="1">
                                <a:latin typeface="Cambria Math" panose="02040503050406030204" pitchFamily="18" charset="0"/>
                                <a:ea typeface="Adobe Ming Std L" panose="02020300000000000000" pitchFamily="18" charset="-128"/>
                              </a:rPr>
                            </m:ctrlPr>
                          </m:sSupPr>
                          <m:e>
                            <m:f>
                              <m:fPr>
                                <m:ctrlPr>
                                  <a:rPr lang="en-US" sz="4000" i="1">
                                    <a:latin typeface="Cambria Math" panose="02040503050406030204" pitchFamily="18" charset="0"/>
                                    <a:ea typeface="Adobe Ming Std L" panose="02020300000000000000" pitchFamily="18" charset="-128"/>
                                  </a:rPr>
                                </m:ctrlPr>
                              </m:fPr>
                              <m:num>
                                <m:sSub>
                                  <m:sSubPr>
                                    <m:ctrlPr>
                                      <a:rPr lang="en-US" sz="4000" i="1">
                                        <a:latin typeface="Cambria Math" panose="02040503050406030204" pitchFamily="18" charset="0"/>
                                        <a:ea typeface="Adobe Ming Std L" panose="02020300000000000000" pitchFamily="18" charset="-128"/>
                                      </a:rPr>
                                    </m:ctrlPr>
                                  </m:sSubPr>
                                  <m:e>
                                    <m:r>
                                      <m:rPr>
                                        <m:sty m:val="p"/>
                                      </m:rPr>
                                      <a:rPr lang="en-US" sz="4000">
                                        <a:latin typeface="Cambria Math" panose="02040503050406030204" pitchFamily="18" charset="0"/>
                                        <a:ea typeface="Adobe Ming Std L" panose="02020300000000000000" pitchFamily="18" charset="-128"/>
                                      </a:rPr>
                                      <m:t>p</m:t>
                                    </m:r>
                                  </m:e>
                                  <m:sub>
                                    <m:r>
                                      <a:rPr lang="en-US" sz="4000" b="0" i="0" smtClean="0">
                                        <a:latin typeface="Cambria Math" panose="02040503050406030204" pitchFamily="18" charset="0"/>
                                        <a:ea typeface="Adobe Ming Std L" panose="02020300000000000000" pitchFamily="18" charset="-128"/>
                                      </a:rPr>
                                      <m:t>4</m:t>
                                    </m:r>
                                  </m:sub>
                                </m:sSub>
                              </m:num>
                              <m:den>
                                <m:sSub>
                                  <m:sSubPr>
                                    <m:ctrlPr>
                                      <a:rPr lang="en-US" sz="4000" i="1">
                                        <a:latin typeface="Cambria Math" panose="02040503050406030204" pitchFamily="18" charset="0"/>
                                        <a:ea typeface="Adobe Ming Std L" panose="02020300000000000000" pitchFamily="18" charset="-128"/>
                                      </a:rPr>
                                    </m:ctrlPr>
                                  </m:sSubPr>
                                  <m:e>
                                    <m:r>
                                      <m:rPr>
                                        <m:sty m:val="p"/>
                                      </m:rPr>
                                      <a:rPr lang="en-US" sz="4000">
                                        <a:latin typeface="Cambria Math" panose="02040503050406030204" pitchFamily="18" charset="0"/>
                                        <a:ea typeface="Adobe Ming Std L" panose="02020300000000000000" pitchFamily="18" charset="-128"/>
                                      </a:rPr>
                                      <m:t>p</m:t>
                                    </m:r>
                                  </m:e>
                                  <m:sub>
                                    <m:r>
                                      <a:rPr lang="en-US" sz="4000" b="0" i="0" smtClean="0">
                                        <a:latin typeface="Cambria Math" panose="02040503050406030204" pitchFamily="18" charset="0"/>
                                        <a:ea typeface="Adobe Ming Std L" panose="02020300000000000000" pitchFamily="18" charset="-128"/>
                                      </a:rPr>
                                      <m:t>3</m:t>
                                    </m:r>
                                  </m:sub>
                                </m:sSub>
                              </m:den>
                            </m:f>
                            <m:r>
                              <a:rPr lang="en-US" sz="4000">
                                <a:latin typeface="Cambria Math" panose="02040503050406030204" pitchFamily="18" charset="0"/>
                                <a:ea typeface="Adobe Ming Std L" panose="02020300000000000000" pitchFamily="18" charset="-128"/>
                              </a:rPr>
                              <m:t>)</m:t>
                            </m:r>
                          </m:e>
                          <m:sup>
                            <m:f>
                              <m:fPr>
                                <m:ctrlPr>
                                  <a:rPr lang="en-US" sz="4000" i="1">
                                    <a:latin typeface="Cambria Math" panose="02040503050406030204" pitchFamily="18" charset="0"/>
                                    <a:ea typeface="Adobe Ming Std L" panose="02020300000000000000" pitchFamily="18" charset="-128"/>
                                  </a:rPr>
                                </m:ctrlPr>
                              </m:fPr>
                              <m:num>
                                <m:r>
                                  <m:rPr>
                                    <m:sty m:val="p"/>
                                  </m:rPr>
                                  <a:rPr lang="en-US" sz="4000">
                                    <a:latin typeface="Cambria Math" panose="02040503050406030204" pitchFamily="18" charset="0"/>
                                    <a:ea typeface="Cambria Math" panose="02040503050406030204" pitchFamily="18" charset="0"/>
                                  </a:rPr>
                                  <m:t>γ</m:t>
                                </m:r>
                                <m:r>
                                  <a:rPr lang="en-US" sz="4000">
                                    <a:latin typeface="Cambria Math" panose="02040503050406030204" pitchFamily="18" charset="0"/>
                                    <a:ea typeface="Cambria Math" panose="02040503050406030204" pitchFamily="18" charset="0"/>
                                  </a:rPr>
                                  <m:t>−1</m:t>
                                </m:r>
                              </m:num>
                              <m:den>
                                <m:r>
                                  <m:rPr>
                                    <m:sty m:val="p"/>
                                  </m:rPr>
                                  <a:rPr lang="en-US" sz="4000">
                                    <a:latin typeface="Cambria Math" panose="02040503050406030204" pitchFamily="18" charset="0"/>
                                    <a:ea typeface="Cambria Math" panose="02040503050406030204" pitchFamily="18" charset="0"/>
                                  </a:rPr>
                                  <m:t>γ</m:t>
                                </m:r>
                              </m:den>
                            </m:f>
                          </m:sup>
                        </m:sSup>
                      </m:den>
                    </m:f>
                    <m:r>
                      <a:rPr lang="en-US" sz="4000" i="1" smtClean="0">
                        <a:latin typeface="Cambria Math" panose="02040503050406030204" pitchFamily="18" charset="0"/>
                        <a:ea typeface="Adobe Ming Std L" panose="02020300000000000000" pitchFamily="18" charset="-128"/>
                      </a:rPr>
                      <m:t> </m:t>
                    </m:r>
                  </m:oMath>
                </a14:m>
                <a:r>
                  <a:rPr lang="en-US" dirty="0" smtClean="0">
                    <a:latin typeface="Adobe Ming Std L" panose="02020300000000000000" pitchFamily="18" charset="-128"/>
                    <a:ea typeface="Adobe Ming Std L" panose="02020300000000000000" pitchFamily="18" charset="-128"/>
                  </a:rPr>
                  <a:t> </a:t>
                </a:r>
              </a:p>
              <a:p>
                <a:pPr marL="0" indent="0">
                  <a:buNone/>
                </a:pPr>
                <a:endParaRPr lang="en-US" b="1" dirty="0">
                  <a:latin typeface="Adobe Ming Std L" panose="02020300000000000000" pitchFamily="18" charset="-128"/>
                  <a:ea typeface="Adobe Ming Std L" panose="02020300000000000000" pitchFamily="18" charset="-128"/>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457200" y="914400"/>
                <a:ext cx="8229600" cy="5211763"/>
              </a:xfrm>
              <a:blipFill rotWithShape="0">
                <a:blip r:embed="rId2"/>
                <a:stretch>
                  <a:fillRect l="-2593" t="-2105"/>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29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2286000"/>
            <a:ext cx="4487380" cy="3762751"/>
          </a:xfrm>
          <a:prstGeom prst="rect">
            <a:avLst/>
          </a:prstGeom>
        </p:spPr>
      </p:pic>
    </p:spTree>
    <p:extLst>
      <p:ext uri="{BB962C8B-B14F-4D97-AF65-F5344CB8AC3E}">
        <p14:creationId xmlns:p14="http://schemas.microsoft.com/office/powerpoint/2010/main" val="1730160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0"/>
            <a:ext cx="3810000" cy="5638800"/>
          </a:xfrm>
        </p:spPr>
        <p:txBody>
          <a:bodyPr>
            <a:normAutofit fontScale="85000" lnSpcReduction="10000"/>
          </a:bodyPr>
          <a:lstStyle/>
          <a:p>
            <a:pPr marL="0" indent="0" algn="just">
              <a:buNone/>
            </a:pPr>
            <a:r>
              <a:rPr lang="en-US" dirty="0">
                <a:cs typeface="Arabic Typesetting" panose="03020402040406030203" pitchFamily="66" charset="-78"/>
              </a:rPr>
              <a:t>The </a:t>
            </a:r>
            <a:r>
              <a:rPr lang="en-US" dirty="0" smtClean="0">
                <a:cs typeface="Arabic Typesetting" panose="03020402040406030203" pitchFamily="66" charset="-78"/>
              </a:rPr>
              <a:t>effect  </a:t>
            </a:r>
            <a:r>
              <a:rPr lang="en-US" dirty="0">
                <a:cs typeface="Arabic Typesetting" panose="03020402040406030203" pitchFamily="66" charset="-78"/>
              </a:rPr>
              <a:t>of supercharging on power output can be seen from the cylinder pressure volume diagram (PV). The figure compares the naturally aspirated and supercharged ideal </a:t>
            </a:r>
            <a:r>
              <a:rPr lang="en-US" dirty="0" smtClean="0">
                <a:cs typeface="Arabic Typesetting" panose="03020402040406030203" pitchFamily="66" charset="-78"/>
              </a:rPr>
              <a:t>cycle The </a:t>
            </a:r>
            <a:r>
              <a:rPr lang="en-US" dirty="0">
                <a:cs typeface="Arabic Typesetting" panose="03020402040406030203" pitchFamily="66" charset="-78"/>
              </a:rPr>
              <a:t>supercharged cycle starts at higher pressure (and density) point </a:t>
            </a:r>
            <a:r>
              <a:rPr lang="en-US" dirty="0" smtClean="0">
                <a:cs typeface="Arabic Typesetting" panose="03020402040406030203" pitchFamily="66" charset="-78"/>
              </a:rPr>
              <a:t>1’ extra </a:t>
            </a:r>
            <a:r>
              <a:rPr lang="en-US" dirty="0">
                <a:cs typeface="Arabic Typesetting" panose="03020402040406030203" pitchFamily="66" charset="-78"/>
              </a:rPr>
              <a:t>fuel can be B</a:t>
            </a:r>
            <a:r>
              <a:rPr lang="en-US" dirty="0" smtClean="0">
                <a:cs typeface="Arabic Typesetting" panose="03020402040406030203" pitchFamily="66" charset="-78"/>
              </a:rPr>
              <a:t>urned </a:t>
            </a:r>
            <a:r>
              <a:rPr lang="en-US" dirty="0">
                <a:cs typeface="Arabic Typesetting" panose="03020402040406030203" pitchFamily="66" charset="-78"/>
              </a:rPr>
              <a:t>between 2'-4' because more air is available</a:t>
            </a:r>
            <a:endParaRPr lang="en-US" b="1" dirty="0">
              <a:ea typeface="Adobe Song Std L" panose="02020300000000000000" pitchFamily="18" charset="-128"/>
              <a:cs typeface="Arabic Typesetting" panose="03020402040406030203" pitchFamily="66" charset="-78"/>
            </a:endParaRPr>
          </a:p>
        </p:txBody>
      </p:sp>
      <p:sp>
        <p:nvSpPr>
          <p:cNvPr id="4" name="Date Placeholder 3"/>
          <p:cNvSpPr>
            <a:spLocks noGrp="1"/>
          </p:cNvSpPr>
          <p:nvPr>
            <p:ph type="dt" sz="half" idx="10"/>
          </p:nvPr>
        </p:nvSpPr>
        <p:spPr/>
        <p:txBody>
          <a:bodyPr/>
          <a:lstStyle/>
          <a:p>
            <a:fld id="{2135BA12-F86A-4139-8CD3-1BE8A6231DC0}" type="datetime1">
              <a:rPr lang="en-US" smtClean="0"/>
              <a:t>12/1/2019</a:t>
            </a:fld>
            <a:endParaRPr lang="en-US"/>
          </a:p>
        </p:txBody>
      </p:sp>
      <p:sp>
        <p:nvSpPr>
          <p:cNvPr id="5" name="Slide Number Placeholder 4"/>
          <p:cNvSpPr>
            <a:spLocks noGrp="1"/>
          </p:cNvSpPr>
          <p:nvPr>
            <p:ph type="sldNum" sz="quarter" idx="12"/>
          </p:nvPr>
        </p:nvSpPr>
        <p:spPr/>
        <p:txBody>
          <a:bodyPr/>
          <a:lstStyle/>
          <a:p>
            <a:fld id="{390417CF-F5B2-4511-B56F-5E9E50608625}" type="slidenum">
              <a:rPr lang="en-US" smtClean="0"/>
              <a:t>3</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861569"/>
            <a:ext cx="5257800" cy="5615431"/>
          </a:xfrm>
          <a:prstGeom prst="rect">
            <a:avLst/>
          </a:prstGeom>
        </p:spPr>
      </p:pic>
    </p:spTree>
    <p:extLst>
      <p:ext uri="{BB962C8B-B14F-4D97-AF65-F5344CB8AC3E}">
        <p14:creationId xmlns:p14="http://schemas.microsoft.com/office/powerpoint/2010/main" val="4206695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381000" y="838200"/>
                <a:ext cx="8229600" cy="4953000"/>
              </a:xfrm>
            </p:spPr>
            <p:txBody>
              <a:bodyPr/>
              <a:lstStyle/>
              <a:p>
                <a:pPr marL="0" indent="0">
                  <a:buNone/>
                </a:pPr>
                <a:r>
                  <a:rPr lang="en-US" sz="3600" b="1" u="sng" dirty="0" smtClean="0">
                    <a:latin typeface="Arial" panose="020B0604020202020204" pitchFamily="34" charset="0"/>
                    <a:ea typeface="Adobe Ming Std L" panose="02020300000000000000" pitchFamily="18" charset="-128"/>
                    <a:cs typeface="Arial" panose="020B0604020202020204" pitchFamily="34" charset="0"/>
                  </a:rPr>
                  <a:t>7.5.3 Turbocharger Mechanical Efficiency</a:t>
                </a:r>
              </a:p>
              <a:p>
                <a:pPr marL="0" indent="0">
                  <a:buNone/>
                </a:pPr>
                <a:endParaRPr lang="en-US" sz="3600" b="1" u="sng" dirty="0">
                  <a:latin typeface="Arial" panose="020B0604020202020204" pitchFamily="34" charset="0"/>
                  <a:ea typeface="Adobe Ming Std L" panose="02020300000000000000" pitchFamily="18" charset="-128"/>
                  <a:cs typeface="Arial" panose="020B0604020202020204" pitchFamily="34" charset="0"/>
                </a:endParaRPr>
              </a:p>
              <a:p>
                <a:pPr marL="0" indent="0">
                  <a:buNone/>
                </a:pPr>
                <a:endParaRPr lang="en-US" sz="3600" b="1" u="sng" dirty="0" smtClean="0">
                  <a:latin typeface="Arial" panose="020B0604020202020204" pitchFamily="34" charset="0"/>
                  <a:ea typeface="Adobe Ming Std L" panose="02020300000000000000" pitchFamily="18" charset="-128"/>
                  <a:cs typeface="Arial" panose="020B0604020202020204" pitchFamily="34" charset="0"/>
                </a:endParaRPr>
              </a:p>
              <a:p>
                <a:pPr marL="0" indent="0" algn="ctr">
                  <a:buNone/>
                </a:pPr>
                <a14:m>
                  <m:oMath xmlns:m="http://schemas.openxmlformats.org/officeDocument/2006/math">
                    <m:sSub>
                      <m:sSubPr>
                        <m:ctrlPr>
                          <a:rPr lang="el-GR" sz="3600" i="1">
                            <a:latin typeface="Cambria Math" panose="02040503050406030204" pitchFamily="18" charset="0"/>
                            <a:ea typeface="Adobe Ming Std L" panose="02020300000000000000" pitchFamily="18" charset="-128"/>
                          </a:rPr>
                        </m:ctrlPr>
                      </m:sSubPr>
                      <m:e>
                        <m:r>
                          <a:rPr lang="el-GR" sz="3600" b="0" i="1">
                            <a:latin typeface="Cambria Math" panose="02040503050406030204" pitchFamily="18" charset="0"/>
                            <a:ea typeface="Adobe Ming Std L" panose="02020300000000000000" pitchFamily="18" charset="-128"/>
                          </a:rPr>
                          <m:t>𝜂</m:t>
                        </m:r>
                      </m:e>
                      <m:sub>
                        <m:r>
                          <a:rPr lang="en-US" sz="3600" b="0" i="1" smtClean="0">
                            <a:latin typeface="Cambria Math" panose="02040503050406030204" pitchFamily="18" charset="0"/>
                            <a:ea typeface="Adobe Ming Std L" panose="02020300000000000000" pitchFamily="18" charset="-128"/>
                          </a:rPr>
                          <m:t>𝑚</m:t>
                        </m:r>
                      </m:sub>
                    </m:sSub>
                  </m:oMath>
                </a14:m>
                <a:r>
                  <a:rPr lang="en-US" sz="3600" b="1" dirty="0">
                    <a:latin typeface="Arial" panose="020B0604020202020204" pitchFamily="34" charset="0"/>
                    <a:ea typeface="Adobe Ming Std L" panose="02020300000000000000" pitchFamily="18" charset="-128"/>
                    <a:cs typeface="Arial" panose="020B0604020202020204" pitchFamily="34" charset="0"/>
                  </a:rPr>
                  <a:t>=</a:t>
                </a:r>
                <a14:m>
                  <m:oMath xmlns:m="http://schemas.openxmlformats.org/officeDocument/2006/math">
                    <m:f>
                      <m:fPr>
                        <m:ctrlPr>
                          <a:rPr lang="en-US" sz="3600" i="1" dirty="0">
                            <a:latin typeface="Cambria Math" panose="02040503050406030204" pitchFamily="18" charset="0"/>
                            <a:ea typeface="Adobe Ming Std L" panose="02020300000000000000" pitchFamily="18" charset="-128"/>
                          </a:rPr>
                        </m:ctrlPr>
                      </m:fPr>
                      <m:num>
                        <m:sSub>
                          <m:sSubPr>
                            <m:ctrlPr>
                              <a:rPr lang="en-US" sz="3600" i="1" dirty="0" smtClean="0">
                                <a:latin typeface="Cambria Math" panose="02040503050406030204" pitchFamily="18" charset="0"/>
                                <a:ea typeface="Adobe Ming Std L" panose="02020300000000000000" pitchFamily="18" charset="-128"/>
                              </a:rPr>
                            </m:ctrlPr>
                          </m:sSubPr>
                          <m:e>
                            <m:r>
                              <a:rPr lang="en-US" sz="3600" b="0" i="1" dirty="0" smtClean="0">
                                <a:latin typeface="Cambria Math" panose="02040503050406030204" pitchFamily="18" charset="0"/>
                                <a:ea typeface="Adobe Ming Std L" panose="02020300000000000000" pitchFamily="18" charset="-128"/>
                              </a:rPr>
                              <m:t>𝑚</m:t>
                            </m:r>
                          </m:e>
                          <m:sub>
                            <m:r>
                              <a:rPr lang="en-US" sz="3600" b="0" i="1" dirty="0" smtClean="0">
                                <a:latin typeface="Cambria Math" panose="02040503050406030204" pitchFamily="18" charset="0"/>
                                <a:ea typeface="Adobe Ming Std L" panose="02020300000000000000" pitchFamily="18" charset="-128"/>
                              </a:rPr>
                              <m:t>𝑑</m:t>
                            </m:r>
                          </m:sub>
                        </m:sSub>
                        <m:sSub>
                          <m:sSubPr>
                            <m:ctrlPr>
                              <a:rPr lang="en-US" sz="3600" i="1" dirty="0" smtClean="0">
                                <a:latin typeface="Cambria Math" panose="02040503050406030204" pitchFamily="18" charset="0"/>
                                <a:ea typeface="Adobe Ming Std L" panose="02020300000000000000" pitchFamily="18" charset="-128"/>
                              </a:rPr>
                            </m:ctrlPr>
                          </m:sSubPr>
                          <m:e>
                            <m:r>
                              <a:rPr lang="en-US" sz="3600" b="0" i="1" dirty="0" smtClean="0">
                                <a:latin typeface="Cambria Math" panose="02040503050406030204" pitchFamily="18" charset="0"/>
                                <a:ea typeface="Adobe Ming Std L" panose="02020300000000000000" pitchFamily="18" charset="-128"/>
                              </a:rPr>
                              <m:t>∗</m:t>
                            </m:r>
                            <m:r>
                              <a:rPr lang="en-US" sz="3600" b="0" i="1" dirty="0" smtClean="0">
                                <a:latin typeface="Cambria Math" panose="02040503050406030204" pitchFamily="18" charset="0"/>
                                <a:ea typeface="Adobe Ming Std L" panose="02020300000000000000" pitchFamily="18" charset="-128"/>
                              </a:rPr>
                              <m:t>𝐶</m:t>
                            </m:r>
                          </m:e>
                          <m:sub>
                            <m:r>
                              <a:rPr lang="en-US" sz="3600" b="0" i="1" dirty="0" smtClean="0">
                                <a:latin typeface="Cambria Math" panose="02040503050406030204" pitchFamily="18" charset="0"/>
                                <a:ea typeface="Adobe Ming Std L" panose="02020300000000000000" pitchFamily="18" charset="-128"/>
                              </a:rPr>
                              <m:t>𝑝𝑎</m:t>
                            </m:r>
                            <m:r>
                              <a:rPr lang="en-US" sz="3600" b="0" i="1" dirty="0" smtClean="0">
                                <a:latin typeface="Cambria Math" panose="02040503050406030204" pitchFamily="18" charset="0"/>
                                <a:ea typeface="Adobe Ming Std L" panose="02020300000000000000" pitchFamily="18" charset="-128"/>
                              </a:rPr>
                              <m:t> </m:t>
                            </m:r>
                          </m:sub>
                        </m:sSub>
                        <m:r>
                          <a:rPr lang="en-US" sz="3600" b="0" i="1" dirty="0" smtClean="0">
                            <a:latin typeface="Cambria Math" panose="02040503050406030204" pitchFamily="18" charset="0"/>
                            <a:ea typeface="Adobe Ming Std L" panose="02020300000000000000" pitchFamily="18" charset="-128"/>
                          </a:rPr>
                          <m:t>∗(</m:t>
                        </m:r>
                        <m:sSub>
                          <m:sSubPr>
                            <m:ctrlPr>
                              <a:rPr lang="en-US" sz="3600" b="0" i="1" dirty="0" smtClean="0">
                                <a:latin typeface="Cambria Math" panose="02040503050406030204" pitchFamily="18" charset="0"/>
                                <a:ea typeface="Adobe Ming Std L" panose="02020300000000000000" pitchFamily="18" charset="-128"/>
                              </a:rPr>
                            </m:ctrlPr>
                          </m:sSubPr>
                          <m:e>
                            <m:r>
                              <a:rPr lang="en-US" sz="3600" b="0" i="1" dirty="0" smtClean="0">
                                <a:latin typeface="Cambria Math" panose="02040503050406030204" pitchFamily="18" charset="0"/>
                                <a:ea typeface="Adobe Ming Std L" panose="02020300000000000000" pitchFamily="18" charset="-128"/>
                              </a:rPr>
                              <m:t>𝑇</m:t>
                            </m:r>
                          </m:e>
                          <m:sub>
                            <m:r>
                              <a:rPr lang="en-US" sz="3600" b="0" i="1" dirty="0" smtClean="0">
                                <a:latin typeface="Cambria Math" panose="02040503050406030204" pitchFamily="18" charset="0"/>
                                <a:ea typeface="Adobe Ming Std L" panose="02020300000000000000" pitchFamily="18" charset="-128"/>
                              </a:rPr>
                              <m:t>2</m:t>
                            </m:r>
                          </m:sub>
                        </m:sSub>
                        <m:r>
                          <a:rPr lang="en-US" sz="3600" b="0" i="1" dirty="0" smtClean="0">
                            <a:latin typeface="Cambria Math" panose="02040503050406030204" pitchFamily="18" charset="0"/>
                            <a:ea typeface="Adobe Ming Std L" panose="02020300000000000000" pitchFamily="18" charset="-128"/>
                          </a:rPr>
                          <m:t>−</m:t>
                        </m:r>
                        <m:sSub>
                          <m:sSubPr>
                            <m:ctrlPr>
                              <a:rPr lang="en-US" sz="3600" i="1" dirty="0">
                                <a:latin typeface="Cambria Math" panose="02040503050406030204" pitchFamily="18" charset="0"/>
                                <a:ea typeface="Adobe Ming Std L" panose="02020300000000000000" pitchFamily="18" charset="-128"/>
                              </a:rPr>
                            </m:ctrlPr>
                          </m:sSubPr>
                          <m:e>
                            <m:r>
                              <a:rPr lang="en-US" sz="3600" i="1" dirty="0">
                                <a:latin typeface="Cambria Math" panose="02040503050406030204" pitchFamily="18" charset="0"/>
                                <a:ea typeface="Adobe Ming Std L" panose="02020300000000000000" pitchFamily="18" charset="-128"/>
                              </a:rPr>
                              <m:t>𝑇</m:t>
                            </m:r>
                          </m:e>
                          <m:sub>
                            <m:r>
                              <a:rPr lang="en-US" sz="3600" b="0" i="1" dirty="0" smtClean="0">
                                <a:latin typeface="Cambria Math" panose="02040503050406030204" pitchFamily="18" charset="0"/>
                                <a:ea typeface="Adobe Ming Std L" panose="02020300000000000000" pitchFamily="18" charset="-128"/>
                              </a:rPr>
                              <m:t>1</m:t>
                            </m:r>
                          </m:sub>
                        </m:sSub>
                        <m:r>
                          <a:rPr lang="en-US" sz="3600" b="0" i="1" dirty="0" smtClean="0">
                            <a:latin typeface="Cambria Math" panose="02040503050406030204" pitchFamily="18" charset="0"/>
                            <a:ea typeface="Adobe Ming Std L" panose="02020300000000000000" pitchFamily="18" charset="-128"/>
                          </a:rPr>
                          <m:t>)</m:t>
                        </m:r>
                      </m:num>
                      <m:den>
                        <m:sSub>
                          <m:sSubPr>
                            <m:ctrlPr>
                              <a:rPr lang="en-US" sz="3600" i="1" dirty="0">
                                <a:latin typeface="Cambria Math" panose="02040503050406030204" pitchFamily="18" charset="0"/>
                                <a:ea typeface="Adobe Ming Std L" panose="02020300000000000000" pitchFamily="18" charset="-128"/>
                              </a:rPr>
                            </m:ctrlPr>
                          </m:sSubPr>
                          <m:e>
                            <m:r>
                              <a:rPr lang="en-US" sz="3600" i="1" dirty="0">
                                <a:latin typeface="Cambria Math" panose="02040503050406030204" pitchFamily="18" charset="0"/>
                                <a:ea typeface="Adobe Ming Std L" panose="02020300000000000000" pitchFamily="18" charset="-128"/>
                              </a:rPr>
                              <m:t>𝑚</m:t>
                            </m:r>
                          </m:e>
                          <m:sub>
                            <m:r>
                              <a:rPr lang="en-US" sz="3600" i="1" dirty="0">
                                <a:latin typeface="Cambria Math" panose="02040503050406030204" pitchFamily="18" charset="0"/>
                                <a:ea typeface="Adobe Ming Std L" panose="02020300000000000000" pitchFamily="18" charset="-128"/>
                              </a:rPr>
                              <m:t>𝑑</m:t>
                            </m:r>
                            <m:r>
                              <a:rPr lang="en-US" sz="3600" b="0" i="1" dirty="0" smtClean="0">
                                <a:latin typeface="Cambria Math" panose="02040503050406030204" pitchFamily="18" charset="0"/>
                                <a:ea typeface="Adobe Ming Std L" panose="02020300000000000000" pitchFamily="18" charset="-128"/>
                              </a:rPr>
                              <m:t>+1</m:t>
                            </m:r>
                          </m:sub>
                        </m:sSub>
                        <m:sSub>
                          <m:sSubPr>
                            <m:ctrlPr>
                              <a:rPr lang="en-US" sz="3600" i="1" dirty="0">
                                <a:latin typeface="Cambria Math" panose="02040503050406030204" pitchFamily="18" charset="0"/>
                                <a:ea typeface="Adobe Ming Std L" panose="02020300000000000000" pitchFamily="18" charset="-128"/>
                              </a:rPr>
                            </m:ctrlPr>
                          </m:sSubPr>
                          <m:e>
                            <m:r>
                              <a:rPr lang="en-US" sz="3600" i="1" dirty="0">
                                <a:latin typeface="Cambria Math" panose="02040503050406030204" pitchFamily="18" charset="0"/>
                                <a:ea typeface="Adobe Ming Std L" panose="02020300000000000000" pitchFamily="18" charset="-128"/>
                              </a:rPr>
                              <m:t>∗</m:t>
                            </m:r>
                            <m:r>
                              <a:rPr lang="en-US" sz="3600" i="1" dirty="0">
                                <a:latin typeface="Cambria Math" panose="02040503050406030204" pitchFamily="18" charset="0"/>
                                <a:ea typeface="Adobe Ming Std L" panose="02020300000000000000" pitchFamily="18" charset="-128"/>
                              </a:rPr>
                              <m:t>𝐶</m:t>
                            </m:r>
                          </m:e>
                          <m:sub>
                            <m:r>
                              <a:rPr lang="en-US" sz="3600" i="1" dirty="0">
                                <a:latin typeface="Cambria Math" panose="02040503050406030204" pitchFamily="18" charset="0"/>
                                <a:ea typeface="Adobe Ming Std L" panose="02020300000000000000" pitchFamily="18" charset="-128"/>
                              </a:rPr>
                              <m:t>𝑝𝑎</m:t>
                            </m:r>
                            <m:r>
                              <a:rPr lang="en-US" sz="3600" i="1" dirty="0">
                                <a:latin typeface="Cambria Math" panose="02040503050406030204" pitchFamily="18" charset="0"/>
                                <a:ea typeface="Adobe Ming Std L" panose="02020300000000000000" pitchFamily="18" charset="-128"/>
                              </a:rPr>
                              <m:t> </m:t>
                            </m:r>
                          </m:sub>
                        </m:sSub>
                        <m:r>
                          <a:rPr lang="en-US" sz="3600" i="1" dirty="0">
                            <a:latin typeface="Cambria Math" panose="02040503050406030204" pitchFamily="18" charset="0"/>
                            <a:ea typeface="Adobe Ming Std L" panose="02020300000000000000" pitchFamily="18" charset="-128"/>
                          </a:rPr>
                          <m:t>∗(</m:t>
                        </m:r>
                        <m:sSub>
                          <m:sSubPr>
                            <m:ctrlPr>
                              <a:rPr lang="en-US" sz="3600" i="1" dirty="0">
                                <a:latin typeface="Cambria Math" panose="02040503050406030204" pitchFamily="18" charset="0"/>
                                <a:ea typeface="Adobe Ming Std L" panose="02020300000000000000" pitchFamily="18" charset="-128"/>
                              </a:rPr>
                            </m:ctrlPr>
                          </m:sSubPr>
                          <m:e>
                            <m:r>
                              <a:rPr lang="en-US" sz="3600" i="1" dirty="0">
                                <a:latin typeface="Cambria Math" panose="02040503050406030204" pitchFamily="18" charset="0"/>
                                <a:ea typeface="Adobe Ming Std L" panose="02020300000000000000" pitchFamily="18" charset="-128"/>
                              </a:rPr>
                              <m:t>𝑇</m:t>
                            </m:r>
                          </m:e>
                          <m:sub>
                            <m:r>
                              <a:rPr lang="en-US" sz="3600" b="0" i="1" dirty="0" smtClean="0">
                                <a:latin typeface="Cambria Math" panose="02040503050406030204" pitchFamily="18" charset="0"/>
                                <a:ea typeface="Adobe Ming Std L" panose="02020300000000000000" pitchFamily="18" charset="-128"/>
                              </a:rPr>
                              <m:t>3</m:t>
                            </m:r>
                          </m:sub>
                        </m:sSub>
                        <m:r>
                          <a:rPr lang="en-US" sz="3600" i="1" dirty="0">
                            <a:latin typeface="Cambria Math" panose="02040503050406030204" pitchFamily="18" charset="0"/>
                            <a:ea typeface="Adobe Ming Std L" panose="02020300000000000000" pitchFamily="18" charset="-128"/>
                          </a:rPr>
                          <m:t>−</m:t>
                        </m:r>
                        <m:sSub>
                          <m:sSubPr>
                            <m:ctrlPr>
                              <a:rPr lang="en-US" sz="3600" i="1" dirty="0">
                                <a:latin typeface="Cambria Math" panose="02040503050406030204" pitchFamily="18" charset="0"/>
                                <a:ea typeface="Adobe Ming Std L" panose="02020300000000000000" pitchFamily="18" charset="-128"/>
                              </a:rPr>
                            </m:ctrlPr>
                          </m:sSubPr>
                          <m:e>
                            <m:r>
                              <a:rPr lang="en-US" sz="3600" i="1" dirty="0">
                                <a:latin typeface="Cambria Math" panose="02040503050406030204" pitchFamily="18" charset="0"/>
                                <a:ea typeface="Adobe Ming Std L" panose="02020300000000000000" pitchFamily="18" charset="-128"/>
                              </a:rPr>
                              <m:t>𝑇</m:t>
                            </m:r>
                          </m:e>
                          <m:sub>
                            <m:r>
                              <a:rPr lang="en-US" sz="3600" b="0" i="1" dirty="0" smtClean="0">
                                <a:latin typeface="Cambria Math" panose="02040503050406030204" pitchFamily="18" charset="0"/>
                                <a:ea typeface="Adobe Ming Std L" panose="02020300000000000000" pitchFamily="18" charset="-128"/>
                              </a:rPr>
                              <m:t>4</m:t>
                            </m:r>
                          </m:sub>
                        </m:sSub>
                        <m:r>
                          <a:rPr lang="en-US" sz="3600" i="1" dirty="0">
                            <a:latin typeface="Cambria Math" panose="02040503050406030204" pitchFamily="18" charset="0"/>
                            <a:ea typeface="Adobe Ming Std L" panose="02020300000000000000" pitchFamily="18" charset="-128"/>
                          </a:rPr>
                          <m:t>)</m:t>
                        </m:r>
                      </m:den>
                    </m:f>
                  </m:oMath>
                </a14:m>
                <a:endParaRPr lang="en-US" sz="3600" b="1" u="sng" dirty="0">
                  <a:latin typeface="Arial" panose="020B0604020202020204" pitchFamily="34" charset="0"/>
                  <a:ea typeface="Adobe Ming Std L" panose="02020300000000000000" pitchFamily="18" charset="-128"/>
                  <a:cs typeface="Arial" panose="020B0604020202020204" pitchFamily="34"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381000" y="838200"/>
                <a:ext cx="8229600" cy="4953000"/>
              </a:xfrm>
              <a:blipFill rotWithShape="0">
                <a:blip r:embed="rId2"/>
                <a:stretch>
                  <a:fillRect l="-2296" t="-1970"/>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30</a:t>
            </a:fld>
            <a:endParaRPr lang="en-US"/>
          </a:p>
        </p:txBody>
      </p:sp>
    </p:spTree>
    <p:extLst>
      <p:ext uri="{BB962C8B-B14F-4D97-AF65-F5344CB8AC3E}">
        <p14:creationId xmlns:p14="http://schemas.microsoft.com/office/powerpoint/2010/main" val="357640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914400"/>
            <a:ext cx="9067800" cy="5753470"/>
          </a:xfrm>
        </p:spPr>
        <p:txBody>
          <a:bodyPr>
            <a:noAutofit/>
          </a:bodyPr>
          <a:lstStyle/>
          <a:p>
            <a:pPr algn="l"/>
            <a:r>
              <a:rPr lang="en-US" sz="2800" dirty="0">
                <a:solidFill>
                  <a:schemeClr val="tx1"/>
                </a:solidFill>
                <a:ea typeface="Adobe Song Std L" panose="02020300000000000000" pitchFamily="18" charset="-128"/>
              </a:rPr>
              <a:t>Two things are </a:t>
            </a:r>
            <a:r>
              <a:rPr lang="en-US" sz="2800" dirty="0" smtClean="0">
                <a:solidFill>
                  <a:schemeClr val="tx1"/>
                </a:solidFill>
                <a:ea typeface="Adobe Song Std L" panose="02020300000000000000" pitchFamily="18" charset="-128"/>
              </a:rPr>
              <a:t>clear</a:t>
            </a:r>
          </a:p>
          <a:p>
            <a:pPr marL="514350" indent="-514350" algn="l">
              <a:buFont typeface="+mj-lt"/>
              <a:buAutoNum type="arabicPeriod"/>
            </a:pPr>
            <a:r>
              <a:rPr lang="en-US" sz="2800" dirty="0" smtClean="0">
                <a:solidFill>
                  <a:schemeClr val="tx1"/>
                </a:solidFill>
                <a:ea typeface="Adobe Song Std L" panose="02020300000000000000" pitchFamily="18" charset="-128"/>
              </a:rPr>
              <a:t>The </a:t>
            </a:r>
            <a:r>
              <a:rPr lang="en-US" sz="2800" dirty="0">
                <a:solidFill>
                  <a:schemeClr val="tx1"/>
                </a:solidFill>
                <a:ea typeface="Adobe Song Std L" panose="02020300000000000000" pitchFamily="18" charset="-128"/>
              </a:rPr>
              <a:t>supercharged engine has a greater power </a:t>
            </a:r>
            <a:r>
              <a:rPr lang="en-US" sz="2800" dirty="0" smtClean="0">
                <a:solidFill>
                  <a:schemeClr val="tx1"/>
                </a:solidFill>
                <a:ea typeface="Adobe Song Std L" panose="02020300000000000000" pitchFamily="18" charset="-128"/>
              </a:rPr>
              <a:t>output.</a:t>
            </a:r>
          </a:p>
          <a:p>
            <a:pPr marL="514350" indent="-514350" algn="l">
              <a:buFont typeface="+mj-lt"/>
              <a:buAutoNum type="arabicPeriod"/>
            </a:pPr>
            <a:r>
              <a:rPr lang="en-US" sz="2800" dirty="0" smtClean="0">
                <a:solidFill>
                  <a:schemeClr val="tx1"/>
                </a:solidFill>
                <a:ea typeface="Adobe Song Std L" panose="02020300000000000000" pitchFamily="18" charset="-128"/>
              </a:rPr>
              <a:t>Much </a:t>
            </a:r>
            <a:r>
              <a:rPr lang="en-US" sz="2800" dirty="0">
                <a:solidFill>
                  <a:schemeClr val="tx1"/>
                </a:solidFill>
                <a:ea typeface="Adobe Song Std L" panose="02020300000000000000" pitchFamily="18" charset="-128"/>
              </a:rPr>
              <a:t>higher maximum pressure </a:t>
            </a:r>
            <a:r>
              <a:rPr lang="en-US" sz="2800" dirty="0" smtClean="0">
                <a:solidFill>
                  <a:schemeClr val="tx1"/>
                </a:solidFill>
                <a:ea typeface="Adobe Song Std L" panose="02020300000000000000" pitchFamily="18" charset="-128"/>
              </a:rPr>
              <a:t>.</a:t>
            </a:r>
          </a:p>
          <a:p>
            <a:pPr algn="just"/>
            <a:r>
              <a:rPr lang="en-US" sz="2800" dirty="0">
                <a:solidFill>
                  <a:schemeClr val="tx1"/>
                </a:solidFill>
                <a:ea typeface="Adobe Song Std L" panose="02020300000000000000" pitchFamily="18" charset="-128"/>
              </a:rPr>
              <a:t>Unless the engine is designed to be supercharged the high maximum pressure may not be acceptable. The engine may not withstand the stresses involved. By reducing the </a:t>
            </a:r>
            <a:r>
              <a:rPr lang="en-US" sz="2800" dirty="0" smtClean="0">
                <a:solidFill>
                  <a:schemeClr val="tx1"/>
                </a:solidFill>
                <a:ea typeface="Adobe Song Std L" panose="02020300000000000000" pitchFamily="18" charset="-128"/>
              </a:rPr>
              <a:t>compression </a:t>
            </a:r>
            <a:r>
              <a:rPr lang="en-US" sz="2800" dirty="0">
                <a:solidFill>
                  <a:schemeClr val="tx1"/>
                </a:solidFill>
                <a:ea typeface="Adobe Song Std L" panose="02020300000000000000" pitchFamily="18" charset="-128"/>
              </a:rPr>
              <a:t>ratio the clearance volume is increased and maximum pressure will be reduced</a:t>
            </a:r>
            <a:r>
              <a:rPr lang="en-US" sz="2800" dirty="0" smtClean="0">
                <a:solidFill>
                  <a:schemeClr val="tx1"/>
                </a:solidFill>
                <a:ea typeface="Adobe Song Std L" panose="02020300000000000000" pitchFamily="18" charset="-128"/>
              </a:rPr>
              <a:t>.</a:t>
            </a:r>
          </a:p>
          <a:p>
            <a:pPr algn="just"/>
            <a:r>
              <a:rPr lang="en-US" sz="2800" dirty="0" smtClean="0">
                <a:solidFill>
                  <a:schemeClr val="tx1"/>
                </a:solidFill>
                <a:ea typeface="Adobe Song Std L" panose="02020300000000000000" pitchFamily="18" charset="-128"/>
              </a:rPr>
              <a:t> If </a:t>
            </a:r>
            <a:r>
              <a:rPr lang="en-US" sz="2800" dirty="0">
                <a:solidFill>
                  <a:schemeClr val="tx1"/>
                </a:solidFill>
                <a:ea typeface="Adobe Song Std L" panose="02020300000000000000" pitchFamily="18" charset="-128"/>
              </a:rPr>
              <a:t>the CR is suitably chosen. the maximum pressure in the supercharged engine can equal that of the naturally </a:t>
            </a:r>
            <a:r>
              <a:rPr lang="en-US" sz="2800" dirty="0" smtClean="0">
                <a:solidFill>
                  <a:schemeClr val="tx1"/>
                </a:solidFill>
                <a:ea typeface="Adobe Song Std L" panose="02020300000000000000" pitchFamily="18" charset="-128"/>
              </a:rPr>
              <a:t>aspirated </a:t>
            </a:r>
            <a:r>
              <a:rPr lang="en-US" sz="2800" dirty="0">
                <a:solidFill>
                  <a:schemeClr val="tx1"/>
                </a:solidFill>
                <a:ea typeface="Adobe Song Std L" panose="02020300000000000000" pitchFamily="18" charset="-128"/>
              </a:rPr>
              <a:t>engine the power output of the supercharged engine remains greater than that of the naturally aspirated engine </a:t>
            </a:r>
          </a:p>
        </p:txBody>
      </p:sp>
      <p:sp>
        <p:nvSpPr>
          <p:cNvPr id="4" name="Date Placeholder 3"/>
          <p:cNvSpPr>
            <a:spLocks noGrp="1"/>
          </p:cNvSpPr>
          <p:nvPr>
            <p:ph type="dt" sz="half" idx="10"/>
          </p:nvPr>
        </p:nvSpPr>
        <p:spPr/>
        <p:txBody>
          <a:bodyPr/>
          <a:lstStyle/>
          <a:p>
            <a:fld id="{240B2223-ACA1-41C6-96AD-48C82A38B9DB}" type="datetime1">
              <a:rPr lang="en-US" smtClean="0"/>
              <a:t>12/1/2019</a:t>
            </a:fld>
            <a:endParaRPr lang="en-US"/>
          </a:p>
        </p:txBody>
      </p:sp>
      <p:sp>
        <p:nvSpPr>
          <p:cNvPr id="5" name="Slide Number Placeholder 4"/>
          <p:cNvSpPr>
            <a:spLocks noGrp="1"/>
          </p:cNvSpPr>
          <p:nvPr>
            <p:ph type="sldNum" sz="quarter" idx="12"/>
          </p:nvPr>
        </p:nvSpPr>
        <p:spPr/>
        <p:txBody>
          <a:bodyPr/>
          <a:lstStyle/>
          <a:p>
            <a:fld id="{390417CF-F5B2-4511-B56F-5E9E50608625}" type="slidenum">
              <a:rPr lang="en-US" smtClean="0"/>
              <a:t>4</a:t>
            </a:fld>
            <a:endParaRPr lang="en-US"/>
          </a:p>
        </p:txBody>
      </p:sp>
    </p:spTree>
    <p:extLst>
      <p:ext uri="{BB962C8B-B14F-4D97-AF65-F5344CB8AC3E}">
        <p14:creationId xmlns:p14="http://schemas.microsoft.com/office/powerpoint/2010/main" val="1934457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762000"/>
            <a:ext cx="8305800" cy="5867400"/>
          </a:xfrm>
        </p:spPr>
        <p:txBody>
          <a:bodyPr/>
          <a:lstStyle/>
          <a:p>
            <a:pPr marL="0" indent="0">
              <a:buNone/>
            </a:pPr>
            <a:r>
              <a:rPr lang="en-US" b="1" u="sng" dirty="0">
                <a:latin typeface="Arial" panose="020B0604020202020204" pitchFamily="34" charset="0"/>
                <a:cs typeface="Arial" panose="020B0604020202020204" pitchFamily="34" charset="0"/>
              </a:rPr>
              <a:t>7.2 Mechanical Supercharging </a:t>
            </a:r>
            <a:endParaRPr lang="en-US" b="1" u="sng" dirty="0" smtClean="0">
              <a:latin typeface="Arial" panose="020B0604020202020204" pitchFamily="34" charset="0"/>
              <a:cs typeface="Arial" panose="020B0604020202020204" pitchFamily="34" charset="0"/>
            </a:endParaRPr>
          </a:p>
          <a:p>
            <a:pPr marL="0" indent="0" algn="just">
              <a:buNone/>
            </a:pP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In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order to obtain high inlet air density to the engine, work must be done to compress ambient air up to the boost pressure at that point. A compressor is driven from the crankshaft of the engine. </a:t>
            </a: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This is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 conventional mechanically driven supercharger. The power required to drive this compressor must be debited from the indicated power (P-V diagram) output. Fortunately when fitting a mechanically driven supercharger to an engine it is insured that the indicated power output rises sufficiently to more than compensate for the power required of the supercharger and any additional frictional </a:t>
            </a: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losses</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5</a:t>
            </a:fld>
            <a:endParaRPr lang="en-US"/>
          </a:p>
        </p:txBody>
      </p:sp>
    </p:spTree>
    <p:extLst>
      <p:ext uri="{BB962C8B-B14F-4D97-AF65-F5344CB8AC3E}">
        <p14:creationId xmlns:p14="http://schemas.microsoft.com/office/powerpoint/2010/main" val="40270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838200"/>
            <a:ext cx="8229600" cy="4228514"/>
          </a:xfrm>
        </p:spPr>
      </p:pic>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6</a:t>
            </a:fld>
            <a:endParaRPr lang="en-US"/>
          </a:p>
        </p:txBody>
      </p:sp>
      <p:sp>
        <p:nvSpPr>
          <p:cNvPr id="8" name="TextBox 7"/>
          <p:cNvSpPr txBox="1"/>
          <p:nvPr/>
        </p:nvSpPr>
        <p:spPr>
          <a:xfrm>
            <a:off x="533400" y="4953000"/>
            <a:ext cx="8458200"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The losses to drive the compressor made it necessary to look for another types of supercharging </a:t>
            </a:r>
          </a:p>
        </p:txBody>
      </p:sp>
    </p:spTree>
    <p:extLst>
      <p:ext uri="{BB962C8B-B14F-4D97-AF65-F5344CB8AC3E}">
        <p14:creationId xmlns:p14="http://schemas.microsoft.com/office/powerpoint/2010/main" val="3356356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382000" cy="5211763"/>
          </a:xfrm>
        </p:spPr>
        <p:txBody>
          <a:bodyPr/>
          <a:lstStyle/>
          <a:p>
            <a:pPr marL="0" indent="0">
              <a:buNone/>
            </a:pPr>
            <a:r>
              <a:rPr lang="en-US" b="1" u="sng" dirty="0">
                <a:latin typeface="Arial" panose="020B0604020202020204" pitchFamily="34" charset="0"/>
                <a:cs typeface="Arial" panose="020B0604020202020204" pitchFamily="34" charset="0"/>
              </a:rPr>
              <a:t>7.3 Turbocharging </a:t>
            </a:r>
            <a:endParaRPr lang="en-US" b="1" u="sng" dirty="0" smtClean="0">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Turbocharging </a:t>
            </a:r>
            <a:r>
              <a:rPr lang="en-US" dirty="0">
                <a:latin typeface="Arial" panose="020B0604020202020204" pitchFamily="34" charset="0"/>
                <a:cs typeface="Arial" panose="020B0604020202020204" pitchFamily="34" charset="0"/>
              </a:rPr>
              <a:t>is a specific method of supercharging. An attempt is made to use the energy of the hot exhaust gas of the engine to drive the supercharging compressor. It is clear that </a:t>
            </a:r>
            <a:r>
              <a:rPr lang="en-US" dirty="0" smtClean="0">
                <a:latin typeface="Arial" panose="020B0604020202020204" pitchFamily="34" charset="0"/>
                <a:cs typeface="Arial" panose="020B0604020202020204" pitchFamily="34" charset="0"/>
              </a:rPr>
              <a:t>it </a:t>
            </a:r>
            <a:r>
              <a:rPr lang="en-US" dirty="0">
                <a:latin typeface="Arial" panose="020B0604020202020204" pitchFamily="34" charset="0"/>
                <a:cs typeface="Arial" panose="020B0604020202020204" pitchFamily="34" charset="0"/>
              </a:rPr>
              <a:t>is no longer necessary to debit the power requirement of the compressor from the indicated power of the engine </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7</a:t>
            </a:fld>
            <a:endParaRPr lang="en-US"/>
          </a:p>
        </p:txBody>
      </p:sp>
    </p:spTree>
    <p:extLst>
      <p:ext uri="{BB962C8B-B14F-4D97-AF65-F5344CB8AC3E}">
        <p14:creationId xmlns:p14="http://schemas.microsoft.com/office/powerpoint/2010/main" val="3823289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057464"/>
            <a:ext cx="8458200" cy="2571935"/>
          </a:xfrm>
        </p:spPr>
        <p:txBody>
          <a:bodyPr>
            <a:normAutofit fontScale="85000" lnSpcReduction="20000"/>
          </a:bodyPr>
          <a:lstStyle/>
          <a:p>
            <a:pPr marL="0" indent="0" algn="just">
              <a:buNone/>
            </a:pPr>
            <a:r>
              <a:rPr lang="en-US" dirty="0" smtClean="0">
                <a:latin typeface="Arial" panose="020B0604020202020204" pitchFamily="34" charset="0"/>
                <a:cs typeface="Arial" panose="020B0604020202020204" pitchFamily="34" charset="0"/>
              </a:rPr>
              <a:t>The ideal </a:t>
            </a:r>
            <a:r>
              <a:rPr lang="en-US" dirty="0">
                <a:latin typeface="Arial" panose="020B0604020202020204" pitchFamily="34" charset="0"/>
                <a:cs typeface="Arial" panose="020B0604020202020204" pitchFamily="34" charset="0"/>
              </a:rPr>
              <a:t>available exhaust energy is shown </a:t>
            </a:r>
            <a:r>
              <a:rPr lang="en-US" dirty="0" smtClean="0">
                <a:latin typeface="Arial" panose="020B0604020202020204" pitchFamily="34" charset="0"/>
                <a:cs typeface="Arial" panose="020B0604020202020204" pitchFamily="34" charset="0"/>
              </a:rPr>
              <a:t>in the </a:t>
            </a:r>
            <a:r>
              <a:rPr lang="en-US" dirty="0">
                <a:latin typeface="Arial" panose="020B0604020202020204" pitchFamily="34" charset="0"/>
                <a:cs typeface="Arial" panose="020B0604020202020204" pitchFamily="34" charset="0"/>
              </a:rPr>
              <a:t>figure. The energy consist of the "blow- </a:t>
            </a:r>
            <a:r>
              <a:rPr lang="en-US" dirty="0" smtClean="0">
                <a:latin typeface="Arial" panose="020B0604020202020204" pitchFamily="34" charset="0"/>
                <a:cs typeface="Arial" panose="020B0604020202020204" pitchFamily="34" charset="0"/>
              </a:rPr>
              <a:t>down” </a:t>
            </a:r>
            <a:r>
              <a:rPr lang="en-US" dirty="0">
                <a:latin typeface="Arial" panose="020B0604020202020204" pitchFamily="34" charset="0"/>
                <a:cs typeface="Arial" panose="020B0604020202020204" pitchFamily="34" charset="0"/>
              </a:rPr>
              <a:t>energy after reversible adiabatic </a:t>
            </a:r>
            <a:r>
              <a:rPr lang="en-US" dirty="0" smtClean="0">
                <a:latin typeface="Arial" panose="020B0604020202020204" pitchFamily="34" charset="0"/>
                <a:cs typeface="Arial" panose="020B0604020202020204" pitchFamily="34" charset="0"/>
              </a:rPr>
              <a:t>condition 1(where </a:t>
            </a:r>
            <a:r>
              <a:rPr lang="en-US" dirty="0">
                <a:latin typeface="Arial" panose="020B0604020202020204" pitchFamily="34" charset="0"/>
                <a:cs typeface="Arial" panose="020B0604020202020204" pitchFamily="34" charset="0"/>
              </a:rPr>
              <a:t>the exhaust valve opens) to ambient pressure at point 2. area 1-2-3. and the work done by the piston in displacing remaining exhaust expansion from gas, area 3-4-5-6</a:t>
            </a:r>
          </a:p>
          <a:p>
            <a:pPr marL="0" indent="0">
              <a:buNone/>
            </a:pPr>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356" y="1009040"/>
            <a:ext cx="7178731" cy="3048425"/>
          </a:xfrm>
          <a:prstGeom prst="rect">
            <a:avLst/>
          </a:prstGeom>
        </p:spPr>
      </p:pic>
    </p:spTree>
    <p:extLst>
      <p:ext uri="{BB962C8B-B14F-4D97-AF65-F5344CB8AC3E}">
        <p14:creationId xmlns:p14="http://schemas.microsoft.com/office/powerpoint/2010/main" val="1501884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3405" y="990600"/>
            <a:ext cx="8229600" cy="5410200"/>
          </a:xfrm>
        </p:spPr>
        <p:txBody>
          <a:bodyPr>
            <a:normAutofit lnSpcReduction="10000"/>
          </a:bodyPr>
          <a:lstStyle/>
          <a:p>
            <a:pPr marL="0" indent="0">
              <a:buNone/>
            </a:pPr>
            <a:r>
              <a:rPr lang="en-US" b="1" u="sng" dirty="0">
                <a:latin typeface="Arial Unicode MS" panose="020B0604020202020204" pitchFamily="34" charset="-128"/>
                <a:ea typeface="Arial Unicode MS" panose="020B0604020202020204" pitchFamily="34" charset="-128"/>
                <a:cs typeface="Arial Unicode MS" panose="020B0604020202020204" pitchFamily="34" charset="-128"/>
              </a:rPr>
              <a:t>7.3.1 Constant Pressure Turbocharging </a:t>
            </a:r>
            <a:endParaRPr lang="en-US" b="1" u="sng"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en-US" sz="3600" dirty="0" smtClean="0">
                <a:latin typeface="Arial" panose="020B0604020202020204" pitchFamily="34" charset="0"/>
                <a:cs typeface="Arial" panose="020B0604020202020204" pitchFamily="34" charset="0"/>
              </a:rPr>
              <a:t>In </a:t>
            </a:r>
            <a:r>
              <a:rPr lang="en-US" sz="3600" dirty="0">
                <a:latin typeface="Arial" panose="020B0604020202020204" pitchFamily="34" charset="0"/>
                <a:cs typeface="Arial" panose="020B0604020202020204" pitchFamily="34" charset="0"/>
              </a:rPr>
              <a:t>this type of turbocharging the multi cylinder engines. The exhaust manifolds from all cylinders are connected to a common large chamber This leads to a single turbocharger turbine. A reciprocating engine is inherently an unsteady flow device, each cylinder exhausting in turn at intervals during the cycle</a:t>
            </a:r>
          </a:p>
        </p:txBody>
      </p:sp>
      <p:sp>
        <p:nvSpPr>
          <p:cNvPr id="3" name="Date Placeholder 2"/>
          <p:cNvSpPr>
            <a:spLocks noGrp="1"/>
          </p:cNvSpPr>
          <p:nvPr>
            <p:ph type="dt" sz="half" idx="10"/>
          </p:nvPr>
        </p:nvSpPr>
        <p:spPr/>
        <p:txBody>
          <a:bodyPr/>
          <a:lstStyle/>
          <a:p>
            <a:fld id="{2135BA12-F86A-4139-8CD3-1BE8A6231DC0}" type="datetime1">
              <a:rPr lang="en-US" smtClean="0"/>
              <a:t>12/1/2019</a:t>
            </a:fld>
            <a:endParaRPr lang="en-US"/>
          </a:p>
        </p:txBody>
      </p:sp>
      <p:sp>
        <p:nvSpPr>
          <p:cNvPr id="4" name="Slide Number Placeholder 3"/>
          <p:cNvSpPr>
            <a:spLocks noGrp="1"/>
          </p:cNvSpPr>
          <p:nvPr>
            <p:ph type="sldNum" sz="quarter" idx="12"/>
          </p:nvPr>
        </p:nvSpPr>
        <p:spPr/>
        <p:txBody>
          <a:bodyPr/>
          <a:lstStyle/>
          <a:p>
            <a:fld id="{390417CF-F5B2-4511-B56F-5E9E50608625}" type="slidenum">
              <a:rPr lang="en-US" smtClean="0"/>
              <a:t>9</a:t>
            </a:fld>
            <a:endParaRPr lang="en-US"/>
          </a:p>
        </p:txBody>
      </p:sp>
    </p:spTree>
    <p:extLst>
      <p:ext uri="{BB962C8B-B14F-4D97-AF65-F5344CB8AC3E}">
        <p14:creationId xmlns:p14="http://schemas.microsoft.com/office/powerpoint/2010/main" val="3135577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2266</TotalTime>
  <Words>1785</Words>
  <Application>Microsoft Office PowerPoint</Application>
  <PresentationFormat>On-screen Show (4:3)</PresentationFormat>
  <Paragraphs>170</Paragraphs>
  <Slides>30</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30</vt:i4>
      </vt:variant>
    </vt:vector>
  </HeadingPairs>
  <TitlesOfParts>
    <vt:vector size="43" baseType="lpstr">
      <vt:lpstr>Arial Unicode MS</vt:lpstr>
      <vt:lpstr>Adobe Ming Std L</vt:lpstr>
      <vt:lpstr>Adobe Song Std L</vt:lpstr>
      <vt:lpstr>Arabic Typesetting</vt:lpstr>
      <vt:lpstr>Arial</vt:lpstr>
      <vt:lpstr>Calibri</vt:lpstr>
      <vt:lpstr>Cambria Math</vt:lpstr>
      <vt:lpstr>Candara Light</vt:lpstr>
      <vt:lpstr>Century</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bzuadmin</cp:lastModifiedBy>
  <cp:revision>139</cp:revision>
  <dcterms:created xsi:type="dcterms:W3CDTF">2018-08-01T06:26:41Z</dcterms:created>
  <dcterms:modified xsi:type="dcterms:W3CDTF">2019-12-01T20:21:32Z</dcterms:modified>
</cp:coreProperties>
</file>