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1"/>
  </p:sldMasterIdLst>
  <p:notesMasterIdLst>
    <p:notesMasterId r:id="rId18"/>
  </p:notesMasterIdLst>
  <p:sldIdLst>
    <p:sldId id="256" r:id="rId2"/>
    <p:sldId id="293" r:id="rId3"/>
    <p:sldId id="257" r:id="rId4"/>
    <p:sldId id="273" r:id="rId5"/>
    <p:sldId id="292" r:id="rId6"/>
    <p:sldId id="259" r:id="rId7"/>
    <p:sldId id="295" r:id="rId8"/>
    <p:sldId id="294" r:id="rId9"/>
    <p:sldId id="302" r:id="rId10"/>
    <p:sldId id="303" r:id="rId11"/>
    <p:sldId id="304" r:id="rId12"/>
    <p:sldId id="296" r:id="rId13"/>
    <p:sldId id="297" r:id="rId14"/>
    <p:sldId id="298" r:id="rId15"/>
    <p:sldId id="300" r:id="rId16"/>
    <p:sldId id="301" r:id="rId17"/>
  </p:sldIdLst>
  <p:sldSz cx="9144000" cy="5143500" type="screen16x9"/>
  <p:notesSz cx="6858000" cy="9144000"/>
  <p:embeddedFontLst>
    <p:embeddedFont>
      <p:font typeface="Open Sans Light" panose="020B0604020202020204" charset="0"/>
      <p:regular r:id="rId19"/>
      <p:bold r:id="rId20"/>
      <p:italic r:id="rId21"/>
      <p:boldItalic r:id="rId22"/>
    </p:embeddedFont>
    <p:embeddedFont>
      <p:font typeface="Abel" panose="020B0604020202020204" charset="0"/>
      <p:regular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24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6" d="100"/>
          <a:sy n="76" d="100"/>
        </p:scale>
        <p:origin x="1206" y="348"/>
      </p:cViewPr>
      <p:guideLst>
        <p:guide orient="horz" pos="324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389312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905102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62f000d427_1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62f000d427_1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50373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g61f45587f5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0" name="Google Shape;790;g61f45587f5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49209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61f45587f5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61f45587f5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616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-3600118" flipH="1">
            <a:off x="1682245" y="1771522"/>
            <a:ext cx="2374941" cy="2054109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 flipH="1">
            <a:off x="3843900" y="-7875"/>
            <a:ext cx="5300100" cy="5143500"/>
          </a:xfrm>
          <a:prstGeom prst="snip1Rect">
            <a:avLst>
              <a:gd name="adj" fmla="val 22859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" name="Google Shape;11;p2"/>
          <p:cNvPicPr preferRelativeResize="0"/>
          <p:nvPr/>
        </p:nvPicPr>
        <p:blipFill rotWithShape="1">
          <a:blip r:embed="rId2">
            <a:alphaModFix/>
          </a:blip>
          <a:srcRect l="201" t="35073" r="15736"/>
          <a:stretch/>
        </p:blipFill>
        <p:spPr>
          <a:xfrm>
            <a:off x="0" y="1819275"/>
            <a:ext cx="7686677" cy="333952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4391781" y="482025"/>
            <a:ext cx="3961200" cy="17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5885921" y="2006250"/>
            <a:ext cx="2402100" cy="71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R="14081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200">
                <a:solidFill>
                  <a:srgbClr val="000000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>
            <a:spLocks noGrp="1"/>
          </p:cNvSpPr>
          <p:nvPr>
            <p:ph type="ctrTitle"/>
          </p:nvPr>
        </p:nvSpPr>
        <p:spPr>
          <a:xfrm>
            <a:off x="614078" y="1573299"/>
            <a:ext cx="38673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ubTitle" idx="1"/>
          </p:nvPr>
        </p:nvSpPr>
        <p:spPr>
          <a:xfrm>
            <a:off x="614075" y="2314225"/>
            <a:ext cx="3195300" cy="17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/>
          <p:nvPr/>
        </p:nvSpPr>
        <p:spPr>
          <a:xfrm flipH="1">
            <a:off x="4321500" y="2430600"/>
            <a:ext cx="4822500" cy="2762100"/>
          </a:xfrm>
          <a:prstGeom prst="snip1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CUSTOM_7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8"/>
          <p:cNvSpPr txBox="1">
            <a:spLocks noGrp="1"/>
          </p:cNvSpPr>
          <p:nvPr>
            <p:ph type="subTitle" idx="1"/>
          </p:nvPr>
        </p:nvSpPr>
        <p:spPr>
          <a:xfrm>
            <a:off x="878783" y="1949134"/>
            <a:ext cx="1968000" cy="111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04" name="Google Shape;104;p18"/>
          <p:cNvSpPr txBox="1">
            <a:spLocks noGrp="1"/>
          </p:cNvSpPr>
          <p:nvPr>
            <p:ph type="subTitle" idx="2"/>
          </p:nvPr>
        </p:nvSpPr>
        <p:spPr>
          <a:xfrm>
            <a:off x="3676965" y="1949140"/>
            <a:ext cx="1786200" cy="111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18"/>
          <p:cNvSpPr txBox="1">
            <a:spLocks noGrp="1"/>
          </p:cNvSpPr>
          <p:nvPr>
            <p:ph type="ctrTitle"/>
          </p:nvPr>
        </p:nvSpPr>
        <p:spPr>
          <a:xfrm>
            <a:off x="881601" y="3416350"/>
            <a:ext cx="14514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06" name="Google Shape;106;p18"/>
          <p:cNvSpPr txBox="1">
            <a:spLocks noGrp="1"/>
          </p:cNvSpPr>
          <p:nvPr>
            <p:ph type="ctrTitle" idx="3"/>
          </p:nvPr>
        </p:nvSpPr>
        <p:spPr>
          <a:xfrm>
            <a:off x="3684360" y="3416350"/>
            <a:ext cx="17889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0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0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0"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0"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0"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0"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0"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07" name="Google Shape;107;p18"/>
          <p:cNvSpPr txBox="1">
            <a:spLocks noGrp="1"/>
          </p:cNvSpPr>
          <p:nvPr>
            <p:ph type="subTitle" idx="4"/>
          </p:nvPr>
        </p:nvSpPr>
        <p:spPr>
          <a:xfrm>
            <a:off x="6472882" y="1949140"/>
            <a:ext cx="1786200" cy="111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200"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08" name="Google Shape;108;p18"/>
          <p:cNvSpPr txBox="1">
            <a:spLocks noGrp="1"/>
          </p:cNvSpPr>
          <p:nvPr>
            <p:ph type="ctrTitle" idx="5"/>
          </p:nvPr>
        </p:nvSpPr>
        <p:spPr>
          <a:xfrm>
            <a:off x="6487273" y="3416350"/>
            <a:ext cx="18180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09" name="Google Shape;109;p18"/>
          <p:cNvSpPr txBox="1">
            <a:spLocks noGrp="1"/>
          </p:cNvSpPr>
          <p:nvPr>
            <p:ph type="ctrTitle" idx="6"/>
          </p:nvPr>
        </p:nvSpPr>
        <p:spPr>
          <a:xfrm>
            <a:off x="610477" y="371745"/>
            <a:ext cx="25584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2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2"/>
          <p:cNvSpPr txBox="1">
            <a:spLocks noGrp="1"/>
          </p:cNvSpPr>
          <p:nvPr>
            <p:ph type="body" idx="1"/>
          </p:nvPr>
        </p:nvSpPr>
        <p:spPr>
          <a:xfrm>
            <a:off x="642050" y="1096575"/>
            <a:ext cx="4463400" cy="338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tamaran Thin"/>
              <a:buChar char="⬣"/>
              <a:defRPr>
                <a:solidFill>
                  <a:srgbClr val="000000"/>
                </a:solidFill>
              </a:defRPr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Char char="○"/>
              <a:defRPr>
                <a:solidFill>
                  <a:srgbClr val="000000"/>
                </a:solidFill>
              </a:defRPr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Char char="■"/>
              <a:defRPr>
                <a:solidFill>
                  <a:srgbClr val="000000"/>
                </a:solidFill>
              </a:defRPr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Char char="●"/>
              <a:defRPr>
                <a:solidFill>
                  <a:srgbClr val="000000"/>
                </a:solidFill>
              </a:defRPr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AutoNum type="alphaLcPeriod"/>
              <a:defRPr>
                <a:solidFill>
                  <a:srgbClr val="000000"/>
                </a:solidFill>
              </a:defRPr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AutoNum type="romanLcPeriod"/>
              <a:defRPr>
                <a:solidFill>
                  <a:srgbClr val="000000"/>
                </a:solidFill>
              </a:defRPr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AutoNum type="arabicPeriod"/>
              <a:defRPr>
                <a:solidFill>
                  <a:srgbClr val="000000"/>
                </a:solidFill>
              </a:defRPr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AutoNum type="alphaLcPeriod"/>
              <a:defRPr>
                <a:solidFill>
                  <a:srgbClr val="000000"/>
                </a:solidFill>
              </a:defRPr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200"/>
              <a:buFont typeface="Catamaran Thin"/>
              <a:buAutoNum type="romanLcPeriod"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29" name="Google Shape;129;p22"/>
          <p:cNvSpPr txBox="1">
            <a:spLocks noGrp="1"/>
          </p:cNvSpPr>
          <p:nvPr>
            <p:ph type="ctrTitle"/>
          </p:nvPr>
        </p:nvSpPr>
        <p:spPr>
          <a:xfrm>
            <a:off x="610474" y="371750"/>
            <a:ext cx="43722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2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4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34" name="Google Shape;134;p24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35" name="Google Shape;135;p24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5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6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40" name="Google Shape;140;p2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el"/>
              <a:buNone/>
              <a:defRPr sz="28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el"/>
              <a:buNone/>
              <a:defRPr sz="28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el"/>
              <a:buNone/>
              <a:defRPr sz="28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el"/>
              <a:buNone/>
              <a:defRPr sz="28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el"/>
              <a:buNone/>
              <a:defRPr sz="28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el"/>
              <a:buNone/>
              <a:defRPr sz="28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el"/>
              <a:buNone/>
              <a:defRPr sz="28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el"/>
              <a:buNone/>
              <a:defRPr sz="28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el"/>
              <a:buNone/>
              <a:defRPr sz="28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 Light"/>
              <a:buChar char="●"/>
              <a:defRPr sz="18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Light"/>
              <a:buChar char="○"/>
              <a:defRPr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Light"/>
              <a:buChar char="■"/>
              <a:defRPr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Light"/>
              <a:buChar char="●"/>
              <a:defRPr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Light"/>
              <a:buChar char="○"/>
              <a:defRPr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Light"/>
              <a:buChar char="■"/>
              <a:defRPr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Light"/>
              <a:buChar char="●"/>
              <a:defRPr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Light"/>
              <a:buChar char="○"/>
              <a:defRPr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 Light"/>
              <a:buChar char="■"/>
              <a:defRPr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64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0"/>
          <p:cNvSpPr txBox="1">
            <a:spLocks noGrp="1"/>
          </p:cNvSpPr>
          <p:nvPr>
            <p:ph type="subTitle" idx="1"/>
          </p:nvPr>
        </p:nvSpPr>
        <p:spPr>
          <a:xfrm>
            <a:off x="6473140" y="3119651"/>
            <a:ext cx="2402100" cy="71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/>
            <a:r>
              <a:rPr lang="en-US" dirty="0"/>
              <a:t>Birkenhead, Merseyside, England, UK. between Birkenhead Park and The West Float of the docks </a:t>
            </a:r>
          </a:p>
          <a:p>
            <a:pPr marL="0" lvl="0" indent="0" algn="l"/>
            <a:endParaRPr dirty="0"/>
          </a:p>
        </p:txBody>
      </p:sp>
      <p:sp>
        <p:nvSpPr>
          <p:cNvPr id="151" name="Google Shape;151;p30"/>
          <p:cNvSpPr txBox="1">
            <a:spLocks noGrp="1"/>
          </p:cNvSpPr>
          <p:nvPr>
            <p:ph type="ctrTitle"/>
          </p:nvPr>
        </p:nvSpPr>
        <p:spPr>
          <a:xfrm>
            <a:off x="4453426" y="960384"/>
            <a:ext cx="3961200" cy="1782300"/>
          </a:xfrm>
          <a:prstGeom prst="rect">
            <a:avLst/>
          </a:prstGeom>
        </p:spPr>
        <p:txBody>
          <a:bodyPr spcFirstLastPara="1" wrap="square" lIns="91425" tIns="91425" rIns="136650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 smtClean="0"/>
              <a:t>Birkenhead masterplan urban regeneration</a:t>
            </a:r>
            <a:endParaRPr sz="4400" dirty="0"/>
          </a:p>
        </p:txBody>
      </p:sp>
      <p:cxnSp>
        <p:nvCxnSpPr>
          <p:cNvPr id="152" name="Google Shape;152;p30"/>
          <p:cNvCxnSpPr/>
          <p:nvPr/>
        </p:nvCxnSpPr>
        <p:spPr>
          <a:xfrm>
            <a:off x="8135150" y="-47075"/>
            <a:ext cx="0" cy="7857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" name="Google Shape;150;p30"/>
          <p:cNvSpPr txBox="1">
            <a:spLocks/>
          </p:cNvSpPr>
          <p:nvPr/>
        </p:nvSpPr>
        <p:spPr>
          <a:xfrm>
            <a:off x="7412592" y="4660353"/>
            <a:ext cx="2402100" cy="7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14081" lvl="0" indent="-3429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 Light"/>
              <a:buNone/>
              <a:defRPr sz="12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marR="0" lvl="1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pen Sans Light"/>
              <a:buNone/>
              <a:defRPr sz="2800" b="0" i="0" u="none" strike="noStrike" cap="none">
                <a:solidFill>
                  <a:srgbClr val="43434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1371600" marR="0" lvl="2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pen Sans Light"/>
              <a:buNone/>
              <a:defRPr sz="2800" b="0" i="0" u="none" strike="noStrike" cap="none">
                <a:solidFill>
                  <a:srgbClr val="43434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1828800" marR="0" lvl="3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pen Sans Light"/>
              <a:buNone/>
              <a:defRPr sz="2800" b="0" i="0" u="none" strike="noStrike" cap="none">
                <a:solidFill>
                  <a:srgbClr val="43434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2286000" marR="0" lvl="4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pen Sans Light"/>
              <a:buNone/>
              <a:defRPr sz="2800" b="0" i="0" u="none" strike="noStrike" cap="none">
                <a:solidFill>
                  <a:srgbClr val="43434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2743200" marR="0" lvl="5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pen Sans Light"/>
              <a:buNone/>
              <a:defRPr sz="2800" b="0" i="0" u="none" strike="noStrike" cap="none">
                <a:solidFill>
                  <a:srgbClr val="43434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3200400" marR="0" lvl="6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pen Sans Light"/>
              <a:buNone/>
              <a:defRPr sz="2800" b="0" i="0" u="none" strike="noStrike" cap="none">
                <a:solidFill>
                  <a:srgbClr val="43434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3657600" marR="0" lvl="7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pen Sans Light"/>
              <a:buNone/>
              <a:defRPr sz="2800" b="0" i="0" u="none" strike="noStrike" cap="none">
                <a:solidFill>
                  <a:srgbClr val="43434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4114800" marR="0" lvl="8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pen Sans Light"/>
              <a:buNone/>
              <a:defRPr sz="2800" b="0" i="0" u="none" strike="noStrike" cap="none">
                <a:solidFill>
                  <a:srgbClr val="43434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marL="0" indent="0" algn="l"/>
            <a:r>
              <a:rPr lang="en-US" sz="1400" b="1" dirty="0" smtClean="0">
                <a:latin typeface="Abel" panose="020B0604020202020204" charset="0"/>
              </a:rPr>
              <a:t>Fayrouz Abed</a:t>
            </a:r>
          </a:p>
          <a:p>
            <a:pPr marL="0" indent="0" algn="l"/>
            <a:r>
              <a:rPr lang="en-US" sz="1400" b="1" dirty="0" err="1" smtClean="0">
                <a:latin typeface="Abel" panose="020B0604020202020204" charset="0"/>
              </a:rPr>
              <a:t>Daad</a:t>
            </a:r>
            <a:r>
              <a:rPr lang="en-US" sz="1400" b="1" dirty="0" smtClean="0">
                <a:latin typeface="Abel" panose="020B0604020202020204" charset="0"/>
              </a:rPr>
              <a:t> Samara</a:t>
            </a:r>
          </a:p>
          <a:p>
            <a:pPr marL="0" indent="0" algn="l"/>
            <a:r>
              <a:rPr lang="en-US" sz="1400" b="1" dirty="0" smtClean="0">
                <a:latin typeface="Abel" panose="020B0604020202020204" charset="0"/>
              </a:rPr>
              <a:t>Saleh </a:t>
            </a:r>
            <a:r>
              <a:rPr lang="en-US" sz="1400" b="1" dirty="0" err="1" smtClean="0">
                <a:latin typeface="Abel" panose="020B0604020202020204" charset="0"/>
              </a:rPr>
              <a:t>Jbr</a:t>
            </a:r>
            <a:endParaRPr lang="en-US" sz="1400" b="1" dirty="0" smtClean="0">
              <a:latin typeface="Abel" panose="020B0604020202020204" charset="0"/>
            </a:endParaRPr>
          </a:p>
          <a:p>
            <a:pPr marL="0" indent="0" algn="l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017" y="0"/>
            <a:ext cx="726996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5583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017" y="0"/>
            <a:ext cx="726996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599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211" y="0"/>
            <a:ext cx="3637124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777" y="0"/>
            <a:ext cx="3637124" cy="5143500"/>
          </a:xfrm>
          <a:prstGeom prst="rect">
            <a:avLst/>
          </a:prstGeom>
        </p:spPr>
      </p:pic>
      <p:sp>
        <p:nvSpPr>
          <p:cNvPr id="6" name="Google Shape;159;p31"/>
          <p:cNvSpPr txBox="1">
            <a:spLocks noGrp="1"/>
          </p:cNvSpPr>
          <p:nvPr>
            <p:ph type="ctrTitle"/>
          </p:nvPr>
        </p:nvSpPr>
        <p:spPr>
          <a:xfrm>
            <a:off x="322176" y="524008"/>
            <a:ext cx="687314" cy="263591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dirty="0" smtClean="0">
                <a:solidFill>
                  <a:schemeClr val="bg1">
                    <a:lumMod val="50000"/>
                  </a:schemeClr>
                </a:solidFill>
              </a:rPr>
              <a:t>G</a:t>
            </a:r>
            <a:br>
              <a:rPr lang="en-US" sz="23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2300" dirty="0" smtClean="0">
                <a:solidFill>
                  <a:schemeClr val="bg1">
                    <a:lumMod val="50000"/>
                  </a:schemeClr>
                </a:solidFill>
              </a:rPr>
              <a:t>R</a:t>
            </a:r>
            <a:br>
              <a:rPr lang="en-US" sz="23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2300" dirty="0" smtClean="0">
                <a:solidFill>
                  <a:schemeClr val="bg1">
                    <a:lumMod val="50000"/>
                  </a:schemeClr>
                </a:solidFill>
              </a:rPr>
              <a:t>E</a:t>
            </a:r>
            <a:br>
              <a:rPr lang="en-US" sz="23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2300" dirty="0" err="1" smtClean="0">
                <a:solidFill>
                  <a:schemeClr val="bg1">
                    <a:lumMod val="50000"/>
                  </a:schemeClr>
                </a:solidFill>
              </a:rPr>
              <a:t>E</a:t>
            </a:r>
            <a:r>
              <a:rPr lang="en-US" sz="2300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en-US" sz="23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2300" dirty="0" smtClean="0">
                <a:solidFill>
                  <a:schemeClr val="bg1">
                    <a:lumMod val="50000"/>
                  </a:schemeClr>
                </a:solidFill>
              </a:rPr>
              <a:t>N</a:t>
            </a:r>
            <a:br>
              <a:rPr lang="en-US" sz="23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2300" dirty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en-US" sz="23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2300" dirty="0" smtClean="0">
                <a:solidFill>
                  <a:schemeClr val="bg1">
                    <a:lumMod val="50000"/>
                  </a:schemeClr>
                </a:solidFill>
              </a:rPr>
              <a:t>S</a:t>
            </a:r>
            <a:br>
              <a:rPr lang="en-US" sz="23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2300" dirty="0" smtClean="0">
                <a:solidFill>
                  <a:schemeClr val="bg1">
                    <a:lumMod val="50000"/>
                  </a:schemeClr>
                </a:solidFill>
              </a:rPr>
              <a:t>P</a:t>
            </a:r>
            <a:br>
              <a:rPr lang="en-US" sz="23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2300" dirty="0" smtClean="0">
                <a:solidFill>
                  <a:schemeClr val="bg1">
                    <a:lumMod val="50000"/>
                  </a:schemeClr>
                </a:solidFill>
              </a:rPr>
              <a:t>I</a:t>
            </a:r>
            <a:br>
              <a:rPr lang="en-US" sz="23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2300" dirty="0" smtClean="0">
                <a:solidFill>
                  <a:schemeClr val="bg1">
                    <a:lumMod val="50000"/>
                  </a:schemeClr>
                </a:solidFill>
              </a:rPr>
              <a:t>N</a:t>
            </a:r>
            <a:br>
              <a:rPr lang="en-US" sz="23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2300" dirty="0">
                <a:solidFill>
                  <a:schemeClr val="bg1">
                    <a:lumMod val="50000"/>
                  </a:schemeClr>
                </a:solidFill>
              </a:rPr>
              <a:t>E</a:t>
            </a:r>
            <a:endParaRPr sz="23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Google Shape;792;p47"/>
          <p:cNvSpPr txBox="1">
            <a:spLocks/>
          </p:cNvSpPr>
          <p:nvPr/>
        </p:nvSpPr>
        <p:spPr>
          <a:xfrm>
            <a:off x="460373" y="4380074"/>
            <a:ext cx="25584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b="1" dirty="0" smtClean="0">
                <a:latin typeface="Abel" panose="020B0604020202020204" charset="0"/>
              </a:rPr>
              <a:t>FOCUS</a:t>
            </a:r>
            <a:endParaRPr lang="en-US" sz="1800" b="1" dirty="0">
              <a:latin typeface="Abel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1601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431" y="751561"/>
            <a:ext cx="2820569" cy="39911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715" y="749908"/>
            <a:ext cx="2820569" cy="39817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0505"/>
            <a:ext cx="2820569" cy="3991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7193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5831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37134"/>
            <a:ext cx="2007526" cy="2837303"/>
          </a:xfrm>
          <a:prstGeom prst="rect">
            <a:avLst/>
          </a:prstGeom>
        </p:spPr>
      </p:pic>
      <p:sp>
        <p:nvSpPr>
          <p:cNvPr id="7" name="Google Shape;792;p47"/>
          <p:cNvSpPr txBox="1">
            <a:spLocks noGrp="1"/>
          </p:cNvSpPr>
          <p:nvPr>
            <p:ph type="ctrTitle" idx="4294967295"/>
          </p:nvPr>
        </p:nvSpPr>
        <p:spPr>
          <a:xfrm>
            <a:off x="2380081" y="3455708"/>
            <a:ext cx="25584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 smtClean="0">
                <a:latin typeface="Abel" panose="020B0604020202020204" charset="0"/>
              </a:rPr>
              <a:t>SECTIONS</a:t>
            </a:r>
            <a:endParaRPr sz="2800" b="1" dirty="0">
              <a:latin typeface="Abel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0482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779" y="657616"/>
            <a:ext cx="2864831" cy="40537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257" y="657616"/>
            <a:ext cx="2864831" cy="40537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35" y="657616"/>
            <a:ext cx="2864831" cy="4053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9493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771" y="0"/>
            <a:ext cx="3634982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789" y="0"/>
            <a:ext cx="3634982" cy="5143500"/>
          </a:xfrm>
          <a:prstGeom prst="rect">
            <a:avLst/>
          </a:prstGeom>
        </p:spPr>
      </p:pic>
      <p:sp>
        <p:nvSpPr>
          <p:cNvPr id="6" name="Google Shape;159;p31"/>
          <p:cNvSpPr txBox="1">
            <a:spLocks noGrp="1"/>
          </p:cNvSpPr>
          <p:nvPr>
            <p:ph type="ctrTitle"/>
          </p:nvPr>
        </p:nvSpPr>
        <p:spPr>
          <a:xfrm>
            <a:off x="428668" y="423800"/>
            <a:ext cx="687314" cy="263591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dirty="0" smtClean="0">
                <a:solidFill>
                  <a:schemeClr val="bg1">
                    <a:lumMod val="50000"/>
                  </a:schemeClr>
                </a:solidFill>
              </a:rPr>
              <a:t>U</a:t>
            </a:r>
            <a:br>
              <a:rPr lang="en-US" sz="23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2300" dirty="0" smtClean="0">
                <a:solidFill>
                  <a:schemeClr val="bg1">
                    <a:lumMod val="50000"/>
                  </a:schemeClr>
                </a:solidFill>
              </a:rPr>
              <a:t>R</a:t>
            </a:r>
            <a:br>
              <a:rPr lang="en-US" sz="23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2300" dirty="0" smtClean="0">
                <a:solidFill>
                  <a:schemeClr val="bg1">
                    <a:lumMod val="50000"/>
                  </a:schemeClr>
                </a:solidFill>
              </a:rPr>
              <a:t>B</a:t>
            </a:r>
            <a:br>
              <a:rPr lang="en-US" sz="23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2300" dirty="0" smtClean="0">
                <a:solidFill>
                  <a:schemeClr val="bg1">
                    <a:lumMod val="50000"/>
                  </a:schemeClr>
                </a:solidFill>
              </a:rPr>
              <a:t>A</a:t>
            </a:r>
            <a:br>
              <a:rPr lang="en-US" sz="23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2300" dirty="0" smtClean="0">
                <a:solidFill>
                  <a:schemeClr val="bg1">
                    <a:lumMod val="50000"/>
                  </a:schemeClr>
                </a:solidFill>
              </a:rPr>
              <a:t>N</a:t>
            </a:r>
            <a:br>
              <a:rPr lang="en-US" sz="23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2300" dirty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en-US" sz="23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2300" dirty="0" smtClean="0">
                <a:solidFill>
                  <a:schemeClr val="bg1">
                    <a:lumMod val="50000"/>
                  </a:schemeClr>
                </a:solidFill>
              </a:rPr>
              <a:t>S</a:t>
            </a:r>
            <a:br>
              <a:rPr lang="en-US" sz="23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2300" dirty="0" smtClean="0">
                <a:solidFill>
                  <a:schemeClr val="bg1">
                    <a:lumMod val="50000"/>
                  </a:schemeClr>
                </a:solidFill>
              </a:rPr>
              <a:t>Q</a:t>
            </a:r>
            <a:br>
              <a:rPr lang="en-US" sz="23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2300" dirty="0" smtClean="0">
                <a:solidFill>
                  <a:schemeClr val="bg1">
                    <a:lumMod val="50000"/>
                  </a:schemeClr>
                </a:solidFill>
              </a:rPr>
              <a:t>U</a:t>
            </a:r>
            <a:br>
              <a:rPr lang="en-US" sz="23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2300" dirty="0" smtClean="0">
                <a:solidFill>
                  <a:schemeClr val="bg1">
                    <a:lumMod val="50000"/>
                  </a:schemeClr>
                </a:solidFill>
              </a:rPr>
              <a:t>A</a:t>
            </a:r>
            <a:br>
              <a:rPr lang="en-US" sz="23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2300" dirty="0" smtClean="0">
                <a:solidFill>
                  <a:schemeClr val="bg1">
                    <a:lumMod val="50000"/>
                  </a:schemeClr>
                </a:solidFill>
              </a:rPr>
              <a:t>R</a:t>
            </a:r>
            <a:br>
              <a:rPr lang="en-US" sz="23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2300" dirty="0">
                <a:solidFill>
                  <a:schemeClr val="bg1">
                    <a:lumMod val="50000"/>
                  </a:schemeClr>
                </a:solidFill>
              </a:rPr>
              <a:t>E</a:t>
            </a:r>
            <a:endParaRPr sz="23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3669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9;p31"/>
          <p:cNvSpPr txBox="1">
            <a:spLocks noGrp="1"/>
          </p:cNvSpPr>
          <p:nvPr>
            <p:ph type="ctrTitle"/>
          </p:nvPr>
        </p:nvSpPr>
        <p:spPr>
          <a:xfrm>
            <a:off x="428668" y="423800"/>
            <a:ext cx="687314" cy="263591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dirty="0" smtClean="0">
                <a:solidFill>
                  <a:schemeClr val="bg1">
                    <a:lumMod val="50000"/>
                  </a:schemeClr>
                </a:solidFill>
              </a:rPr>
              <a:t>L</a:t>
            </a:r>
            <a:br>
              <a:rPr lang="en-US" sz="23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2300" dirty="0" smtClean="0">
                <a:solidFill>
                  <a:schemeClr val="bg1">
                    <a:lumMod val="50000"/>
                  </a:schemeClr>
                </a:solidFill>
              </a:rPr>
              <a:t>O</a:t>
            </a:r>
            <a:br>
              <a:rPr lang="en-US" sz="23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2300" dirty="0" smtClean="0">
                <a:solidFill>
                  <a:schemeClr val="bg1">
                    <a:lumMod val="50000"/>
                  </a:schemeClr>
                </a:solidFill>
              </a:rPr>
              <a:t>C</a:t>
            </a:r>
            <a:br>
              <a:rPr lang="en-US" sz="23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2300" dirty="0" smtClean="0">
                <a:solidFill>
                  <a:schemeClr val="bg1">
                    <a:lumMod val="50000"/>
                  </a:schemeClr>
                </a:solidFill>
              </a:rPr>
              <a:t>A</a:t>
            </a:r>
            <a:br>
              <a:rPr lang="en-US" sz="23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2300" dirty="0" smtClean="0">
                <a:solidFill>
                  <a:schemeClr val="bg1">
                    <a:lumMod val="50000"/>
                  </a:schemeClr>
                </a:solidFill>
              </a:rPr>
              <a:t>T</a:t>
            </a:r>
            <a:br>
              <a:rPr lang="en-US" sz="23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2300" dirty="0" smtClean="0">
                <a:solidFill>
                  <a:schemeClr val="bg1">
                    <a:lumMod val="50000"/>
                  </a:schemeClr>
                </a:solidFill>
              </a:rPr>
              <a:t>I</a:t>
            </a:r>
            <a:br>
              <a:rPr lang="en-US" sz="23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2300" dirty="0" smtClean="0">
                <a:solidFill>
                  <a:schemeClr val="bg1">
                    <a:lumMod val="50000"/>
                  </a:schemeClr>
                </a:solidFill>
              </a:rPr>
              <a:t>O</a:t>
            </a:r>
            <a:br>
              <a:rPr lang="en-US" sz="23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2300" dirty="0">
                <a:solidFill>
                  <a:schemeClr val="bg1">
                    <a:lumMod val="50000"/>
                  </a:schemeClr>
                </a:solidFill>
              </a:rPr>
              <a:t>N</a:t>
            </a:r>
            <a:endParaRPr sz="23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150" y="1046219"/>
            <a:ext cx="2124584" cy="3002745"/>
          </a:xfrm>
          <a:prstGeom prst="rect">
            <a:avLst/>
          </a:prstGeom>
        </p:spPr>
      </p:pic>
      <p:pic>
        <p:nvPicPr>
          <p:cNvPr id="1026" name="Picture 2" descr="Placeholder free ic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290" y="2837568"/>
            <a:ext cx="225744" cy="225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Waste Management Company | Areas We 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990" y="287310"/>
            <a:ext cx="4643550" cy="4520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720951" y="4048964"/>
            <a:ext cx="16744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bel" panose="020B0604020202020204" charset="0"/>
              </a:rPr>
              <a:t>Merseyside, Liverpool, England, UK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203380" y="3310300"/>
            <a:ext cx="167442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bel" panose="020B0604020202020204" charset="0"/>
              </a:rPr>
              <a:t>Birkenhead, Merseyside, England, UK</a:t>
            </a:r>
            <a:endParaRPr lang="en-US" dirty="0"/>
          </a:p>
        </p:txBody>
      </p:sp>
      <p:pic>
        <p:nvPicPr>
          <p:cNvPr id="15" name="Picture 2" descr="Placeholder free ic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206" y="1478294"/>
            <a:ext cx="394033" cy="394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7622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1"/>
          <p:cNvSpPr/>
          <p:nvPr/>
        </p:nvSpPr>
        <p:spPr>
          <a:xfrm flipH="1">
            <a:off x="6705000" y="3319675"/>
            <a:ext cx="2439000" cy="1866000"/>
          </a:xfrm>
          <a:prstGeom prst="snip1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31"/>
          <p:cNvSpPr txBox="1">
            <a:spLocks noGrp="1"/>
          </p:cNvSpPr>
          <p:nvPr>
            <p:ph type="ctrTitle"/>
          </p:nvPr>
        </p:nvSpPr>
        <p:spPr>
          <a:xfrm>
            <a:off x="428668" y="423800"/>
            <a:ext cx="687314" cy="263591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dirty="0" smtClean="0">
                <a:solidFill>
                  <a:schemeClr val="bg1">
                    <a:lumMod val="50000"/>
                  </a:schemeClr>
                </a:solidFill>
              </a:rPr>
              <a:t>S</a:t>
            </a:r>
            <a:br>
              <a:rPr lang="en-US" sz="23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2300" dirty="0" smtClean="0">
                <a:solidFill>
                  <a:schemeClr val="bg1">
                    <a:lumMod val="50000"/>
                  </a:schemeClr>
                </a:solidFill>
              </a:rPr>
              <a:t>I</a:t>
            </a:r>
            <a:br>
              <a:rPr lang="en-US" sz="23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2300" dirty="0" smtClean="0">
                <a:solidFill>
                  <a:schemeClr val="bg1">
                    <a:lumMod val="50000"/>
                  </a:schemeClr>
                </a:solidFill>
              </a:rPr>
              <a:t>T</a:t>
            </a:r>
            <a:br>
              <a:rPr lang="en-US" sz="23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2300" dirty="0" smtClean="0">
                <a:solidFill>
                  <a:schemeClr val="bg1">
                    <a:lumMod val="50000"/>
                  </a:schemeClr>
                </a:solidFill>
              </a:rPr>
              <a:t>E</a:t>
            </a:r>
            <a:br>
              <a:rPr lang="en-US" sz="23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2300" dirty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en-US" sz="23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2300" dirty="0" smtClean="0">
                <a:solidFill>
                  <a:schemeClr val="bg1">
                    <a:lumMod val="50000"/>
                  </a:schemeClr>
                </a:solidFill>
              </a:rPr>
              <a:t>A</a:t>
            </a:r>
            <a:br>
              <a:rPr lang="en-US" sz="23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2300" dirty="0" smtClean="0">
                <a:solidFill>
                  <a:schemeClr val="bg1">
                    <a:lumMod val="50000"/>
                  </a:schemeClr>
                </a:solidFill>
              </a:rPr>
              <a:t>N</a:t>
            </a:r>
            <a:br>
              <a:rPr lang="en-US" sz="23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2300" dirty="0" smtClean="0">
                <a:solidFill>
                  <a:schemeClr val="bg1">
                    <a:lumMod val="50000"/>
                  </a:schemeClr>
                </a:solidFill>
              </a:rPr>
              <a:t>A</a:t>
            </a:r>
            <a:br>
              <a:rPr lang="en-US" sz="23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2300" dirty="0" smtClean="0">
                <a:solidFill>
                  <a:schemeClr val="bg1">
                    <a:lumMod val="50000"/>
                  </a:schemeClr>
                </a:solidFill>
              </a:rPr>
              <a:t>L</a:t>
            </a:r>
            <a:br>
              <a:rPr lang="en-US" sz="23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2300" dirty="0" smtClean="0">
                <a:solidFill>
                  <a:schemeClr val="bg1">
                    <a:lumMod val="50000"/>
                  </a:schemeClr>
                </a:solidFill>
              </a:rPr>
              <a:t>Y</a:t>
            </a:r>
            <a:br>
              <a:rPr lang="en-US" sz="23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2300" dirty="0" smtClean="0">
                <a:solidFill>
                  <a:schemeClr val="bg1">
                    <a:lumMod val="50000"/>
                  </a:schemeClr>
                </a:solidFill>
              </a:rPr>
              <a:t>S</a:t>
            </a:r>
            <a:br>
              <a:rPr lang="en-US" sz="23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2300" dirty="0" smtClean="0">
                <a:solidFill>
                  <a:schemeClr val="bg1">
                    <a:lumMod val="50000"/>
                  </a:schemeClr>
                </a:solidFill>
              </a:rPr>
              <a:t>I</a:t>
            </a:r>
            <a:br>
              <a:rPr lang="en-US" sz="23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2300" dirty="0">
                <a:solidFill>
                  <a:schemeClr val="bg1">
                    <a:lumMod val="50000"/>
                  </a:schemeClr>
                </a:solidFill>
              </a:rPr>
              <a:t>S</a:t>
            </a:r>
            <a:endParaRPr sz="23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60" name="Google Shape;160;p31"/>
          <p:cNvCxnSpPr/>
          <p:nvPr/>
        </p:nvCxnSpPr>
        <p:spPr>
          <a:xfrm>
            <a:off x="772325" y="-23800"/>
            <a:ext cx="0" cy="4476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919" y="869329"/>
            <a:ext cx="2657081" cy="37597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910" y="864644"/>
            <a:ext cx="2660392" cy="37644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517" y="864644"/>
            <a:ext cx="2660393" cy="37644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47"/>
          <p:cNvSpPr txBox="1">
            <a:spLocks noGrp="1"/>
          </p:cNvSpPr>
          <p:nvPr>
            <p:ph type="ctrTitle" idx="6"/>
          </p:nvPr>
        </p:nvSpPr>
        <p:spPr>
          <a:xfrm>
            <a:off x="610477" y="371745"/>
            <a:ext cx="25584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PHASING</a:t>
            </a:r>
            <a:endParaRPr dirty="0"/>
          </a:p>
        </p:txBody>
      </p:sp>
      <p:sp>
        <p:nvSpPr>
          <p:cNvPr id="793" name="Google Shape;793;p47"/>
          <p:cNvSpPr/>
          <p:nvPr/>
        </p:nvSpPr>
        <p:spPr>
          <a:xfrm rot="10800000" flipH="1">
            <a:off x="720000" y="1657350"/>
            <a:ext cx="2283600" cy="2390700"/>
          </a:xfrm>
          <a:prstGeom prst="snip1Rect">
            <a:avLst>
              <a:gd name="adj" fmla="val 31799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4" name="Google Shape;794;p47"/>
          <p:cNvSpPr/>
          <p:nvPr/>
        </p:nvSpPr>
        <p:spPr>
          <a:xfrm rot="10800000">
            <a:off x="6140400" y="1657350"/>
            <a:ext cx="2283600" cy="2390700"/>
          </a:xfrm>
          <a:prstGeom prst="snip1Rect">
            <a:avLst>
              <a:gd name="adj" fmla="val 31799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5" name="Google Shape;795;p47"/>
          <p:cNvSpPr/>
          <p:nvPr/>
        </p:nvSpPr>
        <p:spPr>
          <a:xfrm rot="10800000" flipH="1">
            <a:off x="3428265" y="1657350"/>
            <a:ext cx="2283600" cy="2390700"/>
          </a:xfrm>
          <a:prstGeom prst="snip2SameRect">
            <a:avLst>
              <a:gd name="adj1" fmla="val 27445"/>
              <a:gd name="adj2" fmla="val 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796" name="Google Shape;796;p47"/>
          <p:cNvCxnSpPr/>
          <p:nvPr/>
        </p:nvCxnSpPr>
        <p:spPr>
          <a:xfrm>
            <a:off x="1030487" y="3109425"/>
            <a:ext cx="0" cy="2709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97" name="Google Shape;797;p47"/>
          <p:cNvCxnSpPr/>
          <p:nvPr/>
        </p:nvCxnSpPr>
        <p:spPr>
          <a:xfrm>
            <a:off x="4567745" y="3109425"/>
            <a:ext cx="0" cy="2709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98" name="Google Shape;798;p47"/>
          <p:cNvCxnSpPr/>
          <p:nvPr/>
        </p:nvCxnSpPr>
        <p:spPr>
          <a:xfrm>
            <a:off x="8104745" y="3109425"/>
            <a:ext cx="0" cy="2709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99" name="Google Shape;799;p47"/>
          <p:cNvCxnSpPr/>
          <p:nvPr/>
        </p:nvCxnSpPr>
        <p:spPr>
          <a:xfrm>
            <a:off x="772325" y="-23800"/>
            <a:ext cx="0" cy="4476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00" name="Google Shape;800;p47"/>
          <p:cNvSpPr txBox="1">
            <a:spLocks noGrp="1"/>
          </p:cNvSpPr>
          <p:nvPr>
            <p:ph type="subTitle" idx="1"/>
          </p:nvPr>
        </p:nvSpPr>
        <p:spPr>
          <a:xfrm>
            <a:off x="741550" y="3052600"/>
            <a:ext cx="2516153" cy="55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/>
            <a:r>
              <a:rPr lang="en-US" sz="1000" b="1" dirty="0" smtClean="0"/>
              <a:t>5 </a:t>
            </a:r>
            <a:r>
              <a:rPr lang="en-US" sz="1000" b="1" dirty="0"/>
              <a:t>years </a:t>
            </a:r>
            <a:r>
              <a:rPr lang="en-US" sz="1000" b="1" dirty="0" smtClean="0"/>
              <a:t>development</a:t>
            </a:r>
          </a:p>
          <a:p>
            <a:pPr marL="0" lvl="0" indent="0"/>
            <a:r>
              <a:rPr lang="en-US" sz="1000" b="1" dirty="0"/>
              <a:t>-</a:t>
            </a:r>
            <a:r>
              <a:rPr lang="en-US" sz="1000" dirty="0" smtClean="0"/>
              <a:t>Kick- </a:t>
            </a:r>
            <a:r>
              <a:rPr lang="en-US" sz="1000" dirty="0"/>
              <a:t>start of the development by converting an abandoned warehouse to an urban food hall and pop - up market to regenerate the local </a:t>
            </a:r>
            <a:r>
              <a:rPr lang="en-US" sz="1000" dirty="0" smtClean="0"/>
              <a:t>economy.</a:t>
            </a:r>
          </a:p>
          <a:p>
            <a:pPr marL="0" lvl="0" indent="0"/>
            <a:r>
              <a:rPr lang="en-US" sz="1000" dirty="0"/>
              <a:t>-</a:t>
            </a:r>
            <a:r>
              <a:rPr lang="en-US" sz="1000" dirty="0" smtClean="0"/>
              <a:t>Reintroduce </a:t>
            </a:r>
            <a:r>
              <a:rPr lang="en-US" sz="1000" dirty="0"/>
              <a:t>tram services in the city from existing Birkenhead Park train station </a:t>
            </a:r>
            <a:r>
              <a:rPr lang="en-US" sz="1000" dirty="0" smtClean="0"/>
              <a:t>)</a:t>
            </a:r>
          </a:p>
          <a:p>
            <a:pPr marL="0" lvl="0" indent="0"/>
            <a:r>
              <a:rPr lang="en-US" sz="1000" dirty="0"/>
              <a:t>-</a:t>
            </a:r>
            <a:r>
              <a:rPr lang="en-US" sz="1000" dirty="0" smtClean="0"/>
              <a:t>Propose </a:t>
            </a:r>
            <a:r>
              <a:rPr lang="en-US" sz="1000" dirty="0"/>
              <a:t>a green spline and links to </a:t>
            </a:r>
            <a:r>
              <a:rPr lang="en-US" sz="1000" dirty="0" err="1" smtClean="0"/>
              <a:t>wiral</a:t>
            </a:r>
            <a:r>
              <a:rPr lang="en-US" sz="1000" dirty="0" smtClean="0"/>
              <a:t> </a:t>
            </a:r>
            <a:r>
              <a:rPr lang="en-US" sz="1000" dirty="0"/>
              <a:t>water's me direct people to the urban food </a:t>
            </a:r>
            <a:r>
              <a:rPr lang="en-US" sz="1000" dirty="0" smtClean="0"/>
              <a:t>Mall</a:t>
            </a:r>
          </a:p>
          <a:p>
            <a:pPr marL="0" lvl="0" indent="0"/>
            <a:r>
              <a:rPr lang="en-US" sz="1000" dirty="0"/>
              <a:t>-</a:t>
            </a:r>
            <a:r>
              <a:rPr lang="en-US" sz="1000" dirty="0" smtClean="0"/>
              <a:t>Retain </a:t>
            </a:r>
            <a:r>
              <a:rPr lang="en-US" sz="1000" dirty="0"/>
              <a:t>existing row houses and upgrade in 10 years development</a:t>
            </a:r>
            <a:r>
              <a:rPr lang="en" sz="1100" dirty="0" smtClean="0"/>
              <a:t>”</a:t>
            </a:r>
            <a:endParaRPr sz="1100" dirty="0"/>
          </a:p>
        </p:txBody>
      </p:sp>
      <p:sp>
        <p:nvSpPr>
          <p:cNvPr id="801" name="Google Shape;801;p47"/>
          <p:cNvSpPr txBox="1">
            <a:spLocks noGrp="1"/>
          </p:cNvSpPr>
          <p:nvPr>
            <p:ph type="subTitle" idx="2"/>
          </p:nvPr>
        </p:nvSpPr>
        <p:spPr>
          <a:xfrm>
            <a:off x="3428264" y="2404418"/>
            <a:ext cx="2421391" cy="111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/>
            <a:r>
              <a:rPr lang="en-US" sz="1100" b="1" dirty="0" smtClean="0"/>
              <a:t>10 </a:t>
            </a:r>
            <a:r>
              <a:rPr lang="en-US" sz="1100" b="1" dirty="0"/>
              <a:t>years </a:t>
            </a:r>
            <a:r>
              <a:rPr lang="en-US" sz="1100" b="1" dirty="0" smtClean="0"/>
              <a:t>development</a:t>
            </a:r>
          </a:p>
          <a:p>
            <a:pPr marL="0" lvl="0" indent="0" algn="l"/>
            <a:r>
              <a:rPr lang="en-US" sz="1100" dirty="0" smtClean="0"/>
              <a:t>-Loop </a:t>
            </a:r>
            <a:r>
              <a:rPr lang="en-US" sz="1100" dirty="0"/>
              <a:t>of </a:t>
            </a:r>
            <a:r>
              <a:rPr lang="en-US" sz="1100" dirty="0" smtClean="0"/>
              <a:t>tramline </a:t>
            </a:r>
            <a:r>
              <a:rPr lang="en-US" sz="1100" dirty="0"/>
              <a:t>and </a:t>
            </a:r>
            <a:r>
              <a:rPr lang="en-US" sz="1100" dirty="0" smtClean="0"/>
              <a:t>c</a:t>
            </a:r>
            <a:r>
              <a:rPr lang="en-US" sz="1100" dirty="0"/>
              <a:t>o</a:t>
            </a:r>
            <a:r>
              <a:rPr lang="en-US" sz="1100" dirty="0" smtClean="0"/>
              <a:t>nnect </a:t>
            </a:r>
            <a:r>
              <a:rPr lang="en-US" sz="1100" dirty="0"/>
              <a:t>with </a:t>
            </a:r>
            <a:r>
              <a:rPr lang="en-US" sz="1100" dirty="0" err="1" smtClean="0"/>
              <a:t>Wirral</a:t>
            </a:r>
            <a:r>
              <a:rPr lang="en-US" sz="1100" dirty="0" smtClean="0"/>
              <a:t> Water’s </a:t>
            </a:r>
            <a:r>
              <a:rPr lang="en-US" sz="1100" dirty="0"/>
              <a:t>at </a:t>
            </a:r>
            <a:r>
              <a:rPr lang="en-US" sz="1100" dirty="0" smtClean="0"/>
              <a:t>south area</a:t>
            </a:r>
          </a:p>
          <a:p>
            <a:pPr marL="0" lvl="0" indent="0" algn="l"/>
            <a:r>
              <a:rPr lang="en-US" sz="1100" dirty="0" smtClean="0"/>
              <a:t>-</a:t>
            </a:r>
            <a:r>
              <a:rPr lang="en-US" sz="1100" dirty="0"/>
              <a:t>S</a:t>
            </a:r>
            <a:r>
              <a:rPr lang="en-US" sz="1100" dirty="0" smtClean="0"/>
              <a:t>hift </a:t>
            </a:r>
            <a:r>
              <a:rPr lang="en-US" sz="1100" dirty="0"/>
              <a:t>of urban </a:t>
            </a:r>
            <a:r>
              <a:rPr lang="en-US" sz="1100" dirty="0" smtClean="0"/>
              <a:t>food hall </a:t>
            </a:r>
            <a:r>
              <a:rPr lang="en-US" sz="1100" dirty="0"/>
              <a:t>to </a:t>
            </a:r>
            <a:r>
              <a:rPr lang="en-US" sz="1100" dirty="0" smtClean="0"/>
              <a:t>develop </a:t>
            </a:r>
            <a:r>
              <a:rPr lang="en-US" sz="1100" dirty="0"/>
              <a:t>the </a:t>
            </a:r>
            <a:r>
              <a:rPr lang="en-US" sz="1100" dirty="0" smtClean="0"/>
              <a:t>south </a:t>
            </a:r>
            <a:r>
              <a:rPr lang="en-US" sz="1100" dirty="0"/>
              <a:t>of the </a:t>
            </a:r>
            <a:r>
              <a:rPr lang="en-US" sz="1100" dirty="0" smtClean="0"/>
              <a:t>city.</a:t>
            </a:r>
          </a:p>
          <a:p>
            <a:pPr marL="0" lvl="0" indent="0" algn="l"/>
            <a:r>
              <a:rPr lang="en-US" sz="1100" dirty="0" smtClean="0"/>
              <a:t>-Old food </a:t>
            </a:r>
            <a:r>
              <a:rPr lang="en-US" sz="1100" dirty="0"/>
              <a:t>hall becomes </a:t>
            </a:r>
            <a:r>
              <a:rPr lang="en-US" sz="1100" dirty="0" smtClean="0"/>
              <a:t>permanent all </a:t>
            </a:r>
            <a:r>
              <a:rPr lang="en-US" sz="1100" dirty="0"/>
              <a:t>. - Old </a:t>
            </a:r>
            <a:r>
              <a:rPr lang="en-US" sz="1100" dirty="0" smtClean="0"/>
              <a:t>heavy industry move to the edge towards the west dock.</a:t>
            </a:r>
          </a:p>
          <a:p>
            <a:pPr marL="0" lvl="0" indent="0" algn="l"/>
            <a:r>
              <a:rPr lang="en-US" sz="1100" dirty="0"/>
              <a:t>-</a:t>
            </a:r>
            <a:r>
              <a:rPr lang="en-US" sz="1100" dirty="0" smtClean="0"/>
              <a:t>Upgrade retained existing row </a:t>
            </a:r>
            <a:r>
              <a:rPr lang="en-US" sz="1100" dirty="0"/>
              <a:t>houses to an house !</a:t>
            </a:r>
            <a:r>
              <a:rPr lang="en" sz="1100" dirty="0" smtClean="0"/>
              <a:t>”</a:t>
            </a:r>
            <a:endParaRPr sz="1100" dirty="0"/>
          </a:p>
        </p:txBody>
      </p:sp>
      <p:sp>
        <p:nvSpPr>
          <p:cNvPr id="802" name="Google Shape;802;p47"/>
          <p:cNvSpPr txBox="1">
            <a:spLocks noGrp="1"/>
          </p:cNvSpPr>
          <p:nvPr>
            <p:ph type="ctrTitle"/>
          </p:nvPr>
        </p:nvSpPr>
        <p:spPr>
          <a:xfrm>
            <a:off x="830377" y="3521738"/>
            <a:ext cx="1426200" cy="3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 smtClean="0"/>
              <a:t>PHASE I</a:t>
            </a:r>
            <a:endParaRPr sz="1600" b="1" dirty="0"/>
          </a:p>
        </p:txBody>
      </p:sp>
      <p:sp>
        <p:nvSpPr>
          <p:cNvPr id="803" name="Google Shape;803;p47"/>
          <p:cNvSpPr txBox="1">
            <a:spLocks noGrp="1"/>
          </p:cNvSpPr>
          <p:nvPr>
            <p:ph type="ctrTitle" idx="3"/>
          </p:nvPr>
        </p:nvSpPr>
        <p:spPr>
          <a:xfrm>
            <a:off x="3691215" y="3416350"/>
            <a:ext cx="1757700" cy="3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 smtClean="0"/>
              <a:t>PHASE II</a:t>
            </a:r>
            <a:endParaRPr sz="1600" b="1" dirty="0"/>
          </a:p>
        </p:txBody>
      </p:sp>
      <p:sp>
        <p:nvSpPr>
          <p:cNvPr id="804" name="Google Shape;804;p47"/>
          <p:cNvSpPr txBox="1">
            <a:spLocks noGrp="1"/>
          </p:cNvSpPr>
          <p:nvPr>
            <p:ph type="subTitle" idx="4"/>
          </p:nvPr>
        </p:nvSpPr>
        <p:spPr>
          <a:xfrm>
            <a:off x="6481522" y="2553225"/>
            <a:ext cx="1786200" cy="111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/>
            <a:r>
              <a:rPr lang="en-US" sz="1100" b="1" dirty="0" smtClean="0"/>
              <a:t>30years development</a:t>
            </a:r>
          </a:p>
          <a:p>
            <a:pPr marL="0" lvl="0" indent="0" algn="l"/>
            <a:r>
              <a:rPr lang="en-US" sz="1100" dirty="0" smtClean="0"/>
              <a:t>-Development </a:t>
            </a:r>
            <a:r>
              <a:rPr lang="en-US" sz="1100" dirty="0"/>
              <a:t>of core </a:t>
            </a:r>
            <a:r>
              <a:rPr lang="en-US" sz="1100" dirty="0" smtClean="0"/>
              <a:t>zone.</a:t>
            </a:r>
          </a:p>
          <a:p>
            <a:pPr marL="0" lvl="0" indent="0" algn="l"/>
            <a:r>
              <a:rPr lang="en-US" sz="1100" dirty="0" smtClean="0"/>
              <a:t>-Formation of green </a:t>
            </a:r>
            <a:r>
              <a:rPr lang="en-US" sz="1100" dirty="0"/>
              <a:t>spin and link to </a:t>
            </a:r>
            <a:r>
              <a:rPr lang="en-US" sz="1100" dirty="0" err="1" smtClean="0"/>
              <a:t>Wirral</a:t>
            </a:r>
            <a:r>
              <a:rPr lang="en-US" sz="1100" dirty="0" smtClean="0"/>
              <a:t> Water’s Sky City.</a:t>
            </a:r>
          </a:p>
          <a:p>
            <a:pPr marL="0" lvl="0" indent="0" algn="l"/>
            <a:r>
              <a:rPr lang="en-US" sz="1100" dirty="0" smtClean="0"/>
              <a:t>-Formation of Urban Square and High Street at core zone.</a:t>
            </a:r>
          </a:p>
          <a:p>
            <a:pPr marL="0" lvl="0" indent="0" algn="l"/>
            <a:r>
              <a:rPr lang="en-US" sz="1100" dirty="0" smtClean="0"/>
              <a:t>-Loop all tramlines.</a:t>
            </a:r>
          </a:p>
          <a:p>
            <a:pPr marL="0" lvl="0" indent="0" algn="l"/>
            <a:r>
              <a:rPr lang="en-US" sz="1100" dirty="0" smtClean="0"/>
              <a:t>-Town houses renovation</a:t>
            </a:r>
            <a:endParaRPr sz="1100" dirty="0"/>
          </a:p>
        </p:txBody>
      </p:sp>
      <p:sp>
        <p:nvSpPr>
          <p:cNvPr id="805" name="Google Shape;805;p47"/>
          <p:cNvSpPr txBox="1">
            <a:spLocks noGrp="1"/>
          </p:cNvSpPr>
          <p:nvPr>
            <p:ph type="ctrTitle" idx="5"/>
          </p:nvPr>
        </p:nvSpPr>
        <p:spPr>
          <a:xfrm>
            <a:off x="6481522" y="3416350"/>
            <a:ext cx="1786200" cy="3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 smtClean="0"/>
              <a:t>PHASE III</a:t>
            </a:r>
            <a:endParaRPr sz="1600" b="1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59;p31"/>
          <p:cNvSpPr txBox="1">
            <a:spLocks noGrp="1"/>
          </p:cNvSpPr>
          <p:nvPr>
            <p:ph type="ctrTitle"/>
          </p:nvPr>
        </p:nvSpPr>
        <p:spPr>
          <a:xfrm>
            <a:off x="428668" y="423800"/>
            <a:ext cx="687314" cy="263591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dirty="0" smtClean="0">
                <a:solidFill>
                  <a:schemeClr val="bg1">
                    <a:lumMod val="50000"/>
                  </a:schemeClr>
                </a:solidFill>
              </a:rPr>
              <a:t>P</a:t>
            </a:r>
            <a:br>
              <a:rPr lang="en-US" sz="23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2300" dirty="0" smtClean="0">
                <a:solidFill>
                  <a:schemeClr val="bg1">
                    <a:lumMod val="50000"/>
                  </a:schemeClr>
                </a:solidFill>
              </a:rPr>
              <a:t>H</a:t>
            </a:r>
            <a:br>
              <a:rPr lang="en-US" sz="23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2300" dirty="0" smtClean="0">
                <a:solidFill>
                  <a:schemeClr val="bg1">
                    <a:lumMod val="50000"/>
                  </a:schemeClr>
                </a:solidFill>
              </a:rPr>
              <a:t>A</a:t>
            </a:r>
            <a:br>
              <a:rPr lang="en-US" sz="23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2300" dirty="0" smtClean="0">
                <a:solidFill>
                  <a:schemeClr val="bg1">
                    <a:lumMod val="50000"/>
                  </a:schemeClr>
                </a:solidFill>
              </a:rPr>
              <a:t>S</a:t>
            </a:r>
            <a:br>
              <a:rPr lang="en-US" sz="23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2300" dirty="0" smtClean="0">
                <a:solidFill>
                  <a:schemeClr val="bg1">
                    <a:lumMod val="50000"/>
                  </a:schemeClr>
                </a:solidFill>
              </a:rPr>
              <a:t>I</a:t>
            </a:r>
            <a:br>
              <a:rPr lang="en-US" sz="23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2300" dirty="0" smtClean="0">
                <a:solidFill>
                  <a:schemeClr val="bg1">
                    <a:lumMod val="50000"/>
                  </a:schemeClr>
                </a:solidFill>
              </a:rPr>
              <a:t>N</a:t>
            </a:r>
            <a:br>
              <a:rPr lang="en-US" sz="23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2300" dirty="0">
                <a:solidFill>
                  <a:schemeClr val="bg1">
                    <a:lumMod val="50000"/>
                  </a:schemeClr>
                </a:solidFill>
              </a:rPr>
              <a:t>G</a:t>
            </a:r>
            <a:endParaRPr sz="23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871" y="317848"/>
            <a:ext cx="3410355" cy="24128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871" y="2730674"/>
            <a:ext cx="3410355" cy="24128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226" y="1302707"/>
            <a:ext cx="3410355" cy="2412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52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3"/>
          <p:cNvSpPr txBox="1">
            <a:spLocks noGrp="1"/>
          </p:cNvSpPr>
          <p:nvPr>
            <p:ph type="ctrTitle"/>
          </p:nvPr>
        </p:nvSpPr>
        <p:spPr>
          <a:xfrm>
            <a:off x="175667" y="2312335"/>
            <a:ext cx="1552925" cy="158326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sz="2000" b="0" dirty="0"/>
              <a:t>Birkenhead master plan in final phasing - 30 years time. </a:t>
            </a:r>
            <a:endParaRPr sz="2000" dirty="0"/>
          </a:p>
        </p:txBody>
      </p:sp>
      <p:cxnSp>
        <p:nvCxnSpPr>
          <p:cNvPr id="190" name="Google Shape;190;p33"/>
          <p:cNvCxnSpPr/>
          <p:nvPr/>
        </p:nvCxnSpPr>
        <p:spPr>
          <a:xfrm>
            <a:off x="772325" y="-19050"/>
            <a:ext cx="0" cy="18345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592" y="-1"/>
            <a:ext cx="7415408" cy="524375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017" y="0"/>
            <a:ext cx="726996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761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017" y="0"/>
            <a:ext cx="726996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3841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452" y="0"/>
            <a:ext cx="7340252" cy="5193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460355"/>
      </p:ext>
    </p:extLst>
  </p:cSld>
  <p:clrMapOvr>
    <a:masterClrMapping/>
  </p:clrMapOvr>
</p:sld>
</file>

<file path=ppt/theme/theme1.xml><?xml version="1.0" encoding="utf-8"?>
<a:theme xmlns:a="http://schemas.openxmlformats.org/drawingml/2006/main" name="Architecture Studio by Slidesgo">
  <a:themeElements>
    <a:clrScheme name="Simple Light">
      <a:dk1>
        <a:srgbClr val="2E1B11"/>
      </a:dk1>
      <a:lt1>
        <a:srgbClr val="F4F4F4"/>
      </a:lt1>
      <a:dk2>
        <a:srgbClr val="595959"/>
      </a:dk2>
      <a:lt2>
        <a:srgbClr val="EEEEEE"/>
      </a:lt2>
      <a:accent1>
        <a:srgbClr val="B3A29A"/>
      </a:accent1>
      <a:accent2>
        <a:srgbClr val="EAE5E1"/>
      </a:accent2>
      <a:accent3>
        <a:srgbClr val="B3A29A"/>
      </a:accent3>
      <a:accent4>
        <a:srgbClr val="E6CEBC"/>
      </a:accent4>
      <a:accent5>
        <a:srgbClr val="AA9185"/>
      </a:accent5>
      <a:accent6>
        <a:srgbClr val="834D31"/>
      </a:accent6>
      <a:hlink>
        <a:srgbClr val="772E0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245</Words>
  <Application>Microsoft Office PowerPoint</Application>
  <PresentationFormat>On-screen Show (16:9)</PresentationFormat>
  <Paragraphs>35</Paragraphs>
  <Slides>16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Catamaran Thin</vt:lpstr>
      <vt:lpstr>Open Sans Light</vt:lpstr>
      <vt:lpstr>Abel</vt:lpstr>
      <vt:lpstr>Architecture Studio by Slidesgo</vt:lpstr>
      <vt:lpstr>Birkenhead masterplan urban regeneration</vt:lpstr>
      <vt:lpstr>L O C A T I O N</vt:lpstr>
      <vt:lpstr>S I T E  A N A L Y S I S</vt:lpstr>
      <vt:lpstr>PHASING</vt:lpstr>
      <vt:lpstr>P H A S I N G</vt:lpstr>
      <vt:lpstr>Birkenhead master plan in final phasing - 30 years time. 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 R E E N  S P I N E</vt:lpstr>
      <vt:lpstr>PowerPoint Presentation</vt:lpstr>
      <vt:lpstr>SECTIONS</vt:lpstr>
      <vt:lpstr>PowerPoint Presentation</vt:lpstr>
      <vt:lpstr>U R B A N  S Q U A R 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Birkenhead masterplan urban regeneration</dc:title>
  <dc:creator>HP</dc:creator>
  <cp:lastModifiedBy>Fayrouz</cp:lastModifiedBy>
  <cp:revision>10</cp:revision>
  <dcterms:modified xsi:type="dcterms:W3CDTF">2021-05-26T08:05:43Z</dcterms:modified>
</cp:coreProperties>
</file>